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712DDA-4F76-4580-9CC2-582C34301546}" type="datetimeFigureOut">
              <a:rPr lang="pt-BR" smtClean="0"/>
              <a:pPr/>
              <a:t>04/06/2018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533FFC-5F13-4277-8FD9-B43B3EC2F8B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F6787BFC-E1C1-420C-82DB-7017AC07905D}" type="datetime1">
              <a:rPr lang="en-US" smtClean="0"/>
              <a:pPr/>
              <a:t>6/4/2018</a:t>
            </a:fld>
            <a:endParaRPr lang="en-US" sz="1600" dirty="0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EA7C8D44-3667-46F6-9772-CC52308E2A7F}" type="slidenum">
              <a:rPr kumimoji="0" lang="en-US" smtClean="0"/>
              <a:pPr/>
              <a:t>‹nº›</a:t>
            </a:fld>
            <a:endParaRPr kumimoji="0" lang="en-US" dirty="0"/>
          </a:p>
        </p:txBody>
      </p:sp>
      <p:sp>
        <p:nvSpPr>
          <p:cNvPr id="21" name="Retângulo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tângulo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tângulo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tângulo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89C5E-E982-4E04-A6B6-A2CDE637AB7D}" type="datetime1">
              <a:rPr lang="en-US" smtClean="0"/>
              <a:pPr/>
              <a:t>6/4/2018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AF418-61DB-4B94-A196-1399C863E58C}" type="datetime1">
              <a:rPr lang="en-US" smtClean="0"/>
              <a:pPr/>
              <a:t>6/4/2018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‹nº›</a:t>
            </a:fld>
            <a:endParaRPr kumimoji="0" lang="en-US"/>
          </a:p>
        </p:txBody>
      </p:sp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riângulo isósceles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83F18-89E1-468F-BD82-FE2086D17DF1}" type="datetime1">
              <a:rPr lang="en-US" smtClean="0"/>
              <a:pPr/>
              <a:t>6/4/2018</a:t>
            </a:fld>
            <a:endParaRPr lang="en-US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‹nº›</a:t>
            </a:fld>
            <a:endParaRPr kumimoji="0" lang="en-US" dirty="0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CD4FD973-3986-47C6-9C08-13A6AF7E67DB}" type="datetime1">
              <a:rPr lang="en-US" smtClean="0"/>
              <a:pPr/>
              <a:t>6/4/2018</a:t>
            </a:fld>
            <a:endParaRPr lang="en-US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EA7C8D44-3667-46F6-9772-CC52308E2A7F}" type="slidenum">
              <a:rPr kumimoji="0" lang="en-US" smtClean="0"/>
              <a:pPr/>
              <a:t>‹nº›</a:t>
            </a:fld>
            <a:endParaRPr kumimoji="0" lang="en-US" dirty="0"/>
          </a:p>
        </p:txBody>
      </p:sp>
      <p:sp>
        <p:nvSpPr>
          <p:cNvPr id="7" name="Retângulo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2294A-9825-4B8D-A5AD-2C2B468BDA34}" type="datetime1">
              <a:rPr lang="en-US" smtClean="0"/>
              <a:pPr/>
              <a:t>6/4/2018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‹nº›</a:t>
            </a:fld>
            <a:endParaRPr kumimoji="0" lang="en-US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3A591-37A1-4F21-A853-B21705D7ADB6}" type="datetime1">
              <a:rPr lang="en-US" smtClean="0"/>
              <a:pPr/>
              <a:t>6/4/2018</a:t>
            </a:fld>
            <a:endParaRPr lang="en-US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‹nº›</a:t>
            </a:fld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1818B-51AD-4E28-829E-38F8EEA800CD}" type="datetime1">
              <a:rPr lang="en-US" smtClean="0"/>
              <a:pPr/>
              <a:t>6/4/2018</a:t>
            </a:fld>
            <a:endParaRPr lang="en-US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‹nº›</a:t>
            </a:fld>
            <a:endParaRPr kumimoji="0" lang="en-US"/>
          </a:p>
        </p:txBody>
      </p:sp>
      <p:sp>
        <p:nvSpPr>
          <p:cNvPr id="6" name="Triângulo isósceles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47A5F-FFB8-4A74-B34A-31DBDEB1833C}" type="datetime1">
              <a:rPr lang="en-US" smtClean="0"/>
              <a:pPr/>
              <a:t>6/4/2018</a:t>
            </a:fld>
            <a:endParaRPr lang="en-US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‹nº›</a:t>
            </a:fld>
            <a:endParaRPr kumimoji="0" lang="en-US"/>
          </a:p>
        </p:txBody>
      </p:sp>
      <p:sp>
        <p:nvSpPr>
          <p:cNvPr id="5" name="Conector reto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riângulo isósceles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D6CD7-DA21-44EB-BF4B-8E95731E75FA}" type="datetime1">
              <a:rPr lang="en-US" smtClean="0"/>
              <a:pPr/>
              <a:t>6/4/2018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‹nº›</a:t>
            </a:fld>
            <a:endParaRPr kumimoji="0" lang="en-US"/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Conector reto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Triângulo isósceles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spaço Reservado para Conteúdo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140AF-A54D-43CF-B147-D14CCCD3EB8F}" type="datetime1">
              <a:rPr lang="en-US" smtClean="0"/>
              <a:pPr/>
              <a:t>6/4/2018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‹nº›</a:t>
            </a:fld>
            <a:endParaRPr kumimoji="0" lang="en-US"/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riângulo isósceles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F722E58-BDD5-4BC8-8EF5-853BC68152F1}" type="datetime1">
              <a:rPr lang="en-US" smtClean="0"/>
              <a:pPr/>
              <a:t>6/4/2018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l" eaLnBrk="1" latinLnBrk="0" hangingPunct="1"/>
            <a:fld id="{EA7C8D44-3667-46F6-9772-CC52308E2A7F}" type="slidenum">
              <a:rPr kumimoji="0" lang="en-US" smtClean="0"/>
              <a:pPr algn="l" eaLnBrk="1" latinLnBrk="0" hangingPunct="1"/>
              <a:t>‹nº›</a:t>
            </a:fld>
            <a:endParaRPr kumimoji="0" lang="en-US" sz="1600" dirty="0">
              <a:solidFill>
                <a:schemeClr val="tx2"/>
              </a:solidFill>
            </a:endParaRPr>
          </a:p>
        </p:txBody>
      </p:sp>
      <p:sp>
        <p:nvSpPr>
          <p:cNvPr id="28" name="Conector reto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Conector reto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Triângulo isósceles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219200" y="3717032"/>
            <a:ext cx="6858000" cy="990600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Exercícios propostos</a:t>
            </a:r>
            <a:br>
              <a:rPr lang="pt-BR" dirty="0" smtClean="0"/>
            </a:br>
            <a:r>
              <a:rPr lang="pt-BR" dirty="0" smtClean="0"/>
              <a:t>compostos </a:t>
            </a:r>
            <a:r>
              <a:rPr lang="pt-BR" dirty="0" err="1" smtClean="0"/>
              <a:t>carbonilados</a:t>
            </a:r>
            <a:r>
              <a:rPr lang="pt-BR" dirty="0" smtClean="0"/>
              <a:t> I</a:t>
            </a:r>
            <a:endParaRPr lang="pt-BR" dirty="0"/>
          </a:p>
        </p:txBody>
      </p:sp>
      <p:pic>
        <p:nvPicPr>
          <p:cNvPr id="6" name="Imagem 5" descr="estruturas de ressonância carbonila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872208" y="332656"/>
            <a:ext cx="5652120" cy="2338465"/>
          </a:xfrm>
          <a:prstGeom prst="rect">
            <a:avLst/>
          </a:prstGeom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</p:pic>
      <p:sp>
        <p:nvSpPr>
          <p:cNvPr id="8" name="Subtítulo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Exercícios sobre adição </a:t>
            </a:r>
            <a:r>
              <a:rPr lang="pt-BR" dirty="0" err="1" smtClean="0"/>
              <a:t>nucleofílica</a:t>
            </a:r>
            <a:r>
              <a:rPr lang="pt-BR" dirty="0" smtClean="0"/>
              <a:t> ao grupamento </a:t>
            </a:r>
            <a:r>
              <a:rPr lang="pt-BR" dirty="0" err="1" smtClean="0"/>
              <a:t>carbonila</a:t>
            </a:r>
            <a:r>
              <a:rPr lang="pt-BR" dirty="0" smtClean="0"/>
              <a:t>.</a:t>
            </a:r>
            <a:endParaRPr lang="pt-BR" dirty="0"/>
          </a:p>
        </p:txBody>
      </p:sp>
      <p:sp>
        <p:nvSpPr>
          <p:cNvPr id="5" name="Retângulo 4"/>
          <p:cNvSpPr/>
          <p:nvPr/>
        </p:nvSpPr>
        <p:spPr>
          <a:xfrm>
            <a:off x="467544" y="1412776"/>
            <a:ext cx="806489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dirty="0" smtClean="0">
                <a:solidFill>
                  <a:srgbClr val="002060"/>
                </a:solidFill>
              </a:rPr>
              <a:t>01- Write a stepwise mechanism for the formation of </a:t>
            </a:r>
            <a:r>
              <a:rPr lang="en-US" b="1" dirty="0" err="1" smtClean="0">
                <a:solidFill>
                  <a:srgbClr val="002060"/>
                </a:solidFill>
              </a:rPr>
              <a:t>benzaldehyde</a:t>
            </a:r>
            <a:r>
              <a:rPr lang="en-US" b="1" dirty="0" smtClean="0">
                <a:solidFill>
                  <a:srgbClr val="002060"/>
                </a:solidFill>
              </a:rPr>
              <a:t> diethyl </a:t>
            </a:r>
            <a:r>
              <a:rPr lang="en-US" b="1" dirty="0" err="1" smtClean="0">
                <a:solidFill>
                  <a:srgbClr val="002060"/>
                </a:solidFill>
              </a:rPr>
              <a:t>acetal</a:t>
            </a:r>
            <a:r>
              <a:rPr lang="en-US" b="1" dirty="0" smtClean="0">
                <a:solidFill>
                  <a:srgbClr val="002060"/>
                </a:solidFill>
              </a:rPr>
              <a:t> from </a:t>
            </a:r>
            <a:r>
              <a:rPr lang="en-US" b="1" dirty="0" err="1" smtClean="0">
                <a:solidFill>
                  <a:srgbClr val="002060"/>
                </a:solidFill>
              </a:rPr>
              <a:t>benzaldehyde</a:t>
            </a:r>
            <a:r>
              <a:rPr lang="en-US" b="1" dirty="0" smtClean="0">
                <a:solidFill>
                  <a:srgbClr val="002060"/>
                </a:solidFill>
              </a:rPr>
              <a:t> and ethanol under conditions of acid catalysis.</a:t>
            </a:r>
            <a:endParaRPr lang="pt-BR" b="1" dirty="0">
              <a:solidFill>
                <a:srgbClr val="002060"/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2</a:t>
            </a:fld>
            <a:endParaRPr kumimoji="0" lang="en-US" dirty="0"/>
          </a:p>
        </p:txBody>
      </p:sp>
      <p:cxnSp>
        <p:nvCxnSpPr>
          <p:cNvPr id="10" name="Conector reto 9"/>
          <p:cNvCxnSpPr/>
          <p:nvPr/>
        </p:nvCxnSpPr>
        <p:spPr>
          <a:xfrm>
            <a:off x="539552" y="1196752"/>
            <a:ext cx="80648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to 11"/>
          <p:cNvCxnSpPr/>
          <p:nvPr/>
        </p:nvCxnSpPr>
        <p:spPr>
          <a:xfrm>
            <a:off x="827584" y="6525344"/>
            <a:ext cx="7776864" cy="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2743916"/>
            <a:ext cx="6912768" cy="1765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Retângulo 10"/>
          <p:cNvSpPr/>
          <p:nvPr/>
        </p:nvSpPr>
        <p:spPr>
          <a:xfrm>
            <a:off x="611560" y="4941168"/>
            <a:ext cx="813690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 err="1" smtClean="0"/>
              <a:t>HCl</a:t>
            </a:r>
            <a:r>
              <a:rPr lang="en-US" dirty="0" smtClean="0"/>
              <a:t> is a strong acid and, when dissolved in ethanol, transfers a proton to ethanol to give </a:t>
            </a:r>
            <a:r>
              <a:rPr lang="en-US" dirty="0" err="1" smtClean="0"/>
              <a:t>ethyloxonium</a:t>
            </a:r>
            <a:r>
              <a:rPr lang="en-US" dirty="0" smtClean="0"/>
              <a:t> ion. Thus, we can represent the acid catalyst as the conjugate acid of ethanol. The first three steps correspond to acid-catalyzed addition of ethanol to the carbonyl group to </a:t>
            </a:r>
            <a:r>
              <a:rPr lang="pt-BR" dirty="0" err="1" smtClean="0"/>
              <a:t>yield</a:t>
            </a:r>
            <a:r>
              <a:rPr lang="pt-BR" dirty="0" smtClean="0"/>
              <a:t> a </a:t>
            </a:r>
            <a:r>
              <a:rPr lang="pt-BR" dirty="0" err="1" smtClean="0"/>
              <a:t>hemiacetal</a:t>
            </a:r>
            <a:r>
              <a:rPr lang="pt-BR" dirty="0" smtClean="0"/>
              <a:t>.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Exercícios sobre adição </a:t>
            </a:r>
            <a:r>
              <a:rPr lang="pt-BR" dirty="0" err="1" smtClean="0"/>
              <a:t>nucleofílica</a:t>
            </a:r>
            <a:r>
              <a:rPr lang="pt-BR" dirty="0" smtClean="0"/>
              <a:t> ao grupamento </a:t>
            </a:r>
            <a:r>
              <a:rPr lang="pt-BR" dirty="0" err="1" smtClean="0"/>
              <a:t>carbonila</a:t>
            </a:r>
            <a:r>
              <a:rPr lang="pt-BR" dirty="0" smtClean="0"/>
              <a:t>.</a:t>
            </a:r>
            <a:endParaRPr lang="pt-BR" dirty="0"/>
          </a:p>
        </p:txBody>
      </p:sp>
      <p:sp>
        <p:nvSpPr>
          <p:cNvPr id="5" name="Retângulo 4"/>
          <p:cNvSpPr/>
          <p:nvPr/>
        </p:nvSpPr>
        <p:spPr>
          <a:xfrm>
            <a:off x="467544" y="1412776"/>
            <a:ext cx="806489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dirty="0" smtClean="0">
                <a:solidFill>
                  <a:srgbClr val="002060"/>
                </a:solidFill>
              </a:rPr>
              <a:t>01- Write a stepwise mechanism for the formation of </a:t>
            </a:r>
            <a:r>
              <a:rPr lang="en-US" b="1" dirty="0" err="1" smtClean="0">
                <a:solidFill>
                  <a:srgbClr val="002060"/>
                </a:solidFill>
              </a:rPr>
              <a:t>benzaldehyde</a:t>
            </a:r>
            <a:r>
              <a:rPr lang="en-US" b="1" dirty="0" smtClean="0">
                <a:solidFill>
                  <a:srgbClr val="002060"/>
                </a:solidFill>
              </a:rPr>
              <a:t> diethyl </a:t>
            </a:r>
            <a:r>
              <a:rPr lang="en-US" b="1" dirty="0" err="1" smtClean="0">
                <a:solidFill>
                  <a:srgbClr val="002060"/>
                </a:solidFill>
              </a:rPr>
              <a:t>acetal</a:t>
            </a:r>
            <a:r>
              <a:rPr lang="en-US" b="1" dirty="0" smtClean="0">
                <a:solidFill>
                  <a:srgbClr val="002060"/>
                </a:solidFill>
              </a:rPr>
              <a:t> from </a:t>
            </a:r>
            <a:r>
              <a:rPr lang="en-US" b="1" dirty="0" err="1" smtClean="0">
                <a:solidFill>
                  <a:srgbClr val="002060"/>
                </a:solidFill>
              </a:rPr>
              <a:t>benzaldehyde</a:t>
            </a:r>
            <a:r>
              <a:rPr lang="en-US" b="1" dirty="0" smtClean="0">
                <a:solidFill>
                  <a:srgbClr val="002060"/>
                </a:solidFill>
              </a:rPr>
              <a:t> and ethanol under conditions of acid catalysis.</a:t>
            </a:r>
            <a:endParaRPr lang="pt-BR" b="1" dirty="0">
              <a:solidFill>
                <a:srgbClr val="002060"/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3</a:t>
            </a:fld>
            <a:endParaRPr kumimoji="0" lang="en-US" dirty="0"/>
          </a:p>
        </p:txBody>
      </p:sp>
      <p:cxnSp>
        <p:nvCxnSpPr>
          <p:cNvPr id="10" name="Conector reto 9"/>
          <p:cNvCxnSpPr/>
          <p:nvPr/>
        </p:nvCxnSpPr>
        <p:spPr>
          <a:xfrm>
            <a:off x="539552" y="1196752"/>
            <a:ext cx="80648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to 11"/>
          <p:cNvCxnSpPr/>
          <p:nvPr/>
        </p:nvCxnSpPr>
        <p:spPr>
          <a:xfrm>
            <a:off x="827584" y="6525344"/>
            <a:ext cx="7776864" cy="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5178" y="2420888"/>
            <a:ext cx="7771238" cy="1981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7489" y="4540647"/>
            <a:ext cx="7552903" cy="1696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Exercícios sobre adição </a:t>
            </a:r>
            <a:r>
              <a:rPr lang="pt-BR" dirty="0" err="1" smtClean="0"/>
              <a:t>nucleofílica</a:t>
            </a:r>
            <a:r>
              <a:rPr lang="pt-BR" dirty="0" smtClean="0"/>
              <a:t> ao grupamento </a:t>
            </a:r>
            <a:r>
              <a:rPr lang="pt-BR" dirty="0" err="1" smtClean="0"/>
              <a:t>carbonila</a:t>
            </a:r>
            <a:r>
              <a:rPr lang="pt-BR" dirty="0" smtClean="0"/>
              <a:t>.</a:t>
            </a:r>
            <a:endParaRPr lang="pt-BR" dirty="0"/>
          </a:p>
        </p:txBody>
      </p:sp>
      <p:sp>
        <p:nvSpPr>
          <p:cNvPr id="5" name="Retângulo 4"/>
          <p:cNvSpPr/>
          <p:nvPr/>
        </p:nvSpPr>
        <p:spPr>
          <a:xfrm>
            <a:off x="467544" y="1412776"/>
            <a:ext cx="806489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dirty="0" smtClean="0">
                <a:solidFill>
                  <a:srgbClr val="002060"/>
                </a:solidFill>
              </a:rPr>
              <a:t>01- Write a stepwise mechanism for the formation of </a:t>
            </a:r>
            <a:r>
              <a:rPr lang="en-US" b="1" dirty="0" err="1" smtClean="0">
                <a:solidFill>
                  <a:srgbClr val="002060"/>
                </a:solidFill>
              </a:rPr>
              <a:t>benzaldehyde</a:t>
            </a:r>
            <a:r>
              <a:rPr lang="en-US" b="1" dirty="0" smtClean="0">
                <a:solidFill>
                  <a:srgbClr val="002060"/>
                </a:solidFill>
              </a:rPr>
              <a:t> diethyl </a:t>
            </a:r>
            <a:r>
              <a:rPr lang="en-US" b="1" dirty="0" err="1" smtClean="0">
                <a:solidFill>
                  <a:srgbClr val="002060"/>
                </a:solidFill>
              </a:rPr>
              <a:t>acetal</a:t>
            </a:r>
            <a:r>
              <a:rPr lang="en-US" b="1" dirty="0" smtClean="0">
                <a:solidFill>
                  <a:srgbClr val="002060"/>
                </a:solidFill>
              </a:rPr>
              <a:t> from </a:t>
            </a:r>
            <a:r>
              <a:rPr lang="en-US" b="1" dirty="0" err="1" smtClean="0">
                <a:solidFill>
                  <a:srgbClr val="002060"/>
                </a:solidFill>
              </a:rPr>
              <a:t>benzaldehyde</a:t>
            </a:r>
            <a:r>
              <a:rPr lang="en-US" b="1" dirty="0" smtClean="0">
                <a:solidFill>
                  <a:srgbClr val="002060"/>
                </a:solidFill>
              </a:rPr>
              <a:t> and ethanol under conditions of acid catalysis.</a:t>
            </a:r>
            <a:endParaRPr lang="pt-BR" b="1" dirty="0">
              <a:solidFill>
                <a:srgbClr val="002060"/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4</a:t>
            </a:fld>
            <a:endParaRPr kumimoji="0" lang="en-US" dirty="0"/>
          </a:p>
        </p:txBody>
      </p:sp>
      <p:cxnSp>
        <p:nvCxnSpPr>
          <p:cNvPr id="10" name="Conector reto 9"/>
          <p:cNvCxnSpPr/>
          <p:nvPr/>
        </p:nvCxnSpPr>
        <p:spPr>
          <a:xfrm>
            <a:off x="539552" y="1196752"/>
            <a:ext cx="80648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to 11"/>
          <p:cNvCxnSpPr/>
          <p:nvPr/>
        </p:nvCxnSpPr>
        <p:spPr>
          <a:xfrm>
            <a:off x="827584" y="6525344"/>
            <a:ext cx="7776864" cy="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276872"/>
            <a:ext cx="8316416" cy="1977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Retângulo 10"/>
          <p:cNvSpPr/>
          <p:nvPr/>
        </p:nvSpPr>
        <p:spPr>
          <a:xfrm>
            <a:off x="539552" y="4294837"/>
            <a:ext cx="83529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Formation of the </a:t>
            </a:r>
            <a:r>
              <a:rPr lang="en-US" dirty="0" err="1" smtClean="0"/>
              <a:t>hemiacetal</a:t>
            </a:r>
            <a:r>
              <a:rPr lang="en-US" dirty="0" smtClean="0"/>
              <a:t> is followed by loss of water to give a </a:t>
            </a:r>
            <a:r>
              <a:rPr lang="en-US" dirty="0" err="1" smtClean="0"/>
              <a:t>carbocation</a:t>
            </a:r>
            <a:r>
              <a:rPr lang="en-US" dirty="0" smtClean="0"/>
              <a:t>.</a:t>
            </a:r>
            <a:endParaRPr lang="pt-BR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0238" y="4712666"/>
            <a:ext cx="8116218" cy="17406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Exercícios sobre adição </a:t>
            </a:r>
            <a:r>
              <a:rPr lang="pt-BR" dirty="0" err="1" smtClean="0"/>
              <a:t>nucleofílica</a:t>
            </a:r>
            <a:r>
              <a:rPr lang="pt-BR" dirty="0" smtClean="0"/>
              <a:t> ao grupamento </a:t>
            </a:r>
            <a:r>
              <a:rPr lang="pt-BR" dirty="0" err="1" smtClean="0"/>
              <a:t>carbonila</a:t>
            </a:r>
            <a:r>
              <a:rPr lang="pt-BR" dirty="0" smtClean="0"/>
              <a:t>.</a:t>
            </a:r>
            <a:endParaRPr lang="pt-BR" dirty="0"/>
          </a:p>
        </p:txBody>
      </p:sp>
      <p:sp>
        <p:nvSpPr>
          <p:cNvPr id="5" name="Retângulo 4"/>
          <p:cNvSpPr/>
          <p:nvPr/>
        </p:nvSpPr>
        <p:spPr>
          <a:xfrm>
            <a:off x="467544" y="1412776"/>
            <a:ext cx="806489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dirty="0" smtClean="0">
                <a:solidFill>
                  <a:srgbClr val="002060"/>
                </a:solidFill>
              </a:rPr>
              <a:t>01- Write a stepwise mechanism for the formation of </a:t>
            </a:r>
            <a:r>
              <a:rPr lang="en-US" b="1" dirty="0" err="1" smtClean="0">
                <a:solidFill>
                  <a:srgbClr val="002060"/>
                </a:solidFill>
              </a:rPr>
              <a:t>benzaldehyde</a:t>
            </a:r>
            <a:r>
              <a:rPr lang="en-US" b="1" dirty="0" smtClean="0">
                <a:solidFill>
                  <a:srgbClr val="002060"/>
                </a:solidFill>
              </a:rPr>
              <a:t> diethyl </a:t>
            </a:r>
            <a:r>
              <a:rPr lang="en-US" b="1" dirty="0" err="1" smtClean="0">
                <a:solidFill>
                  <a:srgbClr val="002060"/>
                </a:solidFill>
              </a:rPr>
              <a:t>acetal</a:t>
            </a:r>
            <a:r>
              <a:rPr lang="en-US" b="1" dirty="0" smtClean="0">
                <a:solidFill>
                  <a:srgbClr val="002060"/>
                </a:solidFill>
              </a:rPr>
              <a:t> from </a:t>
            </a:r>
            <a:r>
              <a:rPr lang="en-US" b="1" dirty="0" err="1" smtClean="0">
                <a:solidFill>
                  <a:srgbClr val="002060"/>
                </a:solidFill>
              </a:rPr>
              <a:t>benzaldehyde</a:t>
            </a:r>
            <a:r>
              <a:rPr lang="en-US" b="1" dirty="0" smtClean="0">
                <a:solidFill>
                  <a:srgbClr val="002060"/>
                </a:solidFill>
              </a:rPr>
              <a:t> and ethanol under conditions of acid catalysis.</a:t>
            </a:r>
            <a:endParaRPr lang="pt-BR" b="1" dirty="0">
              <a:solidFill>
                <a:srgbClr val="002060"/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5</a:t>
            </a:fld>
            <a:endParaRPr kumimoji="0" lang="en-US" dirty="0"/>
          </a:p>
        </p:txBody>
      </p:sp>
      <p:cxnSp>
        <p:nvCxnSpPr>
          <p:cNvPr id="10" name="Conector reto 9"/>
          <p:cNvCxnSpPr/>
          <p:nvPr/>
        </p:nvCxnSpPr>
        <p:spPr>
          <a:xfrm>
            <a:off x="539552" y="1196752"/>
            <a:ext cx="80648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to 11"/>
          <p:cNvCxnSpPr/>
          <p:nvPr/>
        </p:nvCxnSpPr>
        <p:spPr>
          <a:xfrm>
            <a:off x="827584" y="6525344"/>
            <a:ext cx="7776864" cy="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 l="3636" t="2802"/>
          <a:stretch>
            <a:fillRect/>
          </a:stretch>
        </p:blipFill>
        <p:spPr bwMode="auto">
          <a:xfrm>
            <a:off x="625699" y="2276872"/>
            <a:ext cx="7906741" cy="415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Exercícios sobre adição </a:t>
            </a:r>
            <a:r>
              <a:rPr lang="pt-BR" dirty="0" err="1" smtClean="0"/>
              <a:t>nucleofílica</a:t>
            </a:r>
            <a:r>
              <a:rPr lang="pt-BR" dirty="0" smtClean="0"/>
              <a:t> ao grupamento </a:t>
            </a:r>
            <a:r>
              <a:rPr lang="pt-BR" dirty="0" err="1" smtClean="0"/>
              <a:t>carbonila</a:t>
            </a:r>
            <a:r>
              <a:rPr lang="pt-BR" dirty="0" smtClean="0"/>
              <a:t>.</a:t>
            </a:r>
            <a:endParaRPr lang="pt-BR" dirty="0"/>
          </a:p>
        </p:txBody>
      </p:sp>
      <p:sp>
        <p:nvSpPr>
          <p:cNvPr id="5" name="Retângulo 4"/>
          <p:cNvSpPr/>
          <p:nvPr/>
        </p:nvSpPr>
        <p:spPr>
          <a:xfrm>
            <a:off x="467544" y="1412776"/>
            <a:ext cx="806489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dirty="0" smtClean="0">
                <a:solidFill>
                  <a:srgbClr val="002060"/>
                </a:solidFill>
              </a:rPr>
              <a:t>01- Write a stepwise mechanism for the formation of </a:t>
            </a:r>
            <a:r>
              <a:rPr lang="en-US" b="1" dirty="0" err="1" smtClean="0">
                <a:solidFill>
                  <a:srgbClr val="002060"/>
                </a:solidFill>
              </a:rPr>
              <a:t>benzaldehyde</a:t>
            </a:r>
            <a:r>
              <a:rPr lang="en-US" b="1" dirty="0" smtClean="0">
                <a:solidFill>
                  <a:srgbClr val="002060"/>
                </a:solidFill>
              </a:rPr>
              <a:t> diethyl </a:t>
            </a:r>
            <a:r>
              <a:rPr lang="en-US" b="1" dirty="0" err="1" smtClean="0">
                <a:solidFill>
                  <a:srgbClr val="002060"/>
                </a:solidFill>
              </a:rPr>
              <a:t>acetal</a:t>
            </a:r>
            <a:r>
              <a:rPr lang="en-US" b="1" dirty="0" smtClean="0">
                <a:solidFill>
                  <a:srgbClr val="002060"/>
                </a:solidFill>
              </a:rPr>
              <a:t> from </a:t>
            </a:r>
            <a:r>
              <a:rPr lang="en-US" b="1" dirty="0" err="1" smtClean="0">
                <a:solidFill>
                  <a:srgbClr val="002060"/>
                </a:solidFill>
              </a:rPr>
              <a:t>benzaldehyde</a:t>
            </a:r>
            <a:r>
              <a:rPr lang="en-US" b="1" dirty="0" smtClean="0">
                <a:solidFill>
                  <a:srgbClr val="002060"/>
                </a:solidFill>
              </a:rPr>
              <a:t> and ethanol under conditions of acid catalysis.</a:t>
            </a:r>
            <a:endParaRPr lang="pt-BR" b="1" dirty="0">
              <a:solidFill>
                <a:srgbClr val="002060"/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6</a:t>
            </a:fld>
            <a:endParaRPr kumimoji="0" lang="en-US" dirty="0"/>
          </a:p>
        </p:txBody>
      </p:sp>
      <p:cxnSp>
        <p:nvCxnSpPr>
          <p:cNvPr id="10" name="Conector reto 9"/>
          <p:cNvCxnSpPr/>
          <p:nvPr/>
        </p:nvCxnSpPr>
        <p:spPr>
          <a:xfrm>
            <a:off x="539552" y="1196752"/>
            <a:ext cx="80648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to 11"/>
          <p:cNvCxnSpPr/>
          <p:nvPr/>
        </p:nvCxnSpPr>
        <p:spPr>
          <a:xfrm>
            <a:off x="827584" y="6525344"/>
            <a:ext cx="7776864" cy="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2276872"/>
            <a:ext cx="7804056" cy="2016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4149080"/>
            <a:ext cx="8495482" cy="2016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Exercícios sobre adição </a:t>
            </a:r>
            <a:r>
              <a:rPr lang="pt-BR" dirty="0" err="1" smtClean="0"/>
              <a:t>nucleofílica</a:t>
            </a:r>
            <a:r>
              <a:rPr lang="pt-BR" dirty="0" smtClean="0"/>
              <a:t> ao grupamento </a:t>
            </a:r>
            <a:r>
              <a:rPr lang="pt-BR" dirty="0" err="1" smtClean="0"/>
              <a:t>carbonila</a:t>
            </a:r>
            <a:r>
              <a:rPr lang="pt-BR" dirty="0" smtClean="0"/>
              <a:t>.</a:t>
            </a:r>
            <a:endParaRPr lang="pt-BR" dirty="0"/>
          </a:p>
        </p:txBody>
      </p:sp>
      <p:sp>
        <p:nvSpPr>
          <p:cNvPr id="5" name="Retângulo 4"/>
          <p:cNvSpPr/>
          <p:nvPr/>
        </p:nvSpPr>
        <p:spPr>
          <a:xfrm>
            <a:off x="467544" y="1412776"/>
            <a:ext cx="80648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dirty="0" smtClean="0">
                <a:solidFill>
                  <a:srgbClr val="002060"/>
                </a:solidFill>
              </a:rPr>
              <a:t>02- Write  the overall reaction completing the reaction below:</a:t>
            </a:r>
            <a:endParaRPr lang="pt-BR" b="1" dirty="0">
              <a:solidFill>
                <a:srgbClr val="002060"/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7</a:t>
            </a:fld>
            <a:endParaRPr kumimoji="0" lang="en-US" dirty="0"/>
          </a:p>
        </p:txBody>
      </p:sp>
      <p:cxnSp>
        <p:nvCxnSpPr>
          <p:cNvPr id="10" name="Conector reto 9"/>
          <p:cNvCxnSpPr/>
          <p:nvPr/>
        </p:nvCxnSpPr>
        <p:spPr>
          <a:xfrm>
            <a:off x="539552" y="1196752"/>
            <a:ext cx="80648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to 11"/>
          <p:cNvCxnSpPr/>
          <p:nvPr/>
        </p:nvCxnSpPr>
        <p:spPr>
          <a:xfrm>
            <a:off x="827584" y="6525344"/>
            <a:ext cx="7776864" cy="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2060848"/>
            <a:ext cx="7218872" cy="19754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Retângulo 10"/>
          <p:cNvSpPr/>
          <p:nvPr/>
        </p:nvSpPr>
        <p:spPr>
          <a:xfrm>
            <a:off x="5580112" y="2060848"/>
            <a:ext cx="2016224" cy="20882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800" b="1" dirty="0" smtClean="0">
                <a:latin typeface="Adobe Kaiti Std R" pitchFamily="18" charset="-128"/>
                <a:ea typeface="Adobe Kaiti Std R" pitchFamily="18" charset="-128"/>
              </a:rPr>
              <a:t>?</a:t>
            </a:r>
            <a:endParaRPr lang="pt-BR" sz="4800" b="1" dirty="0">
              <a:latin typeface="Adobe Kaiti Std R" pitchFamily="18" charset="-128"/>
              <a:ea typeface="Adobe Kaiti Std R" pitchFamily="18" charset="-128"/>
            </a:endParaRPr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4293914"/>
            <a:ext cx="8037600" cy="18713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Retângulo 13"/>
          <p:cNvSpPr/>
          <p:nvPr/>
        </p:nvSpPr>
        <p:spPr>
          <a:xfrm>
            <a:off x="899592" y="4293096"/>
            <a:ext cx="1584176" cy="19442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800" b="1" dirty="0" smtClean="0">
                <a:latin typeface="Adobe Kaiti Std R" pitchFamily="18" charset="-128"/>
                <a:ea typeface="Adobe Kaiti Std R" pitchFamily="18" charset="-128"/>
              </a:rPr>
              <a:t>?</a:t>
            </a:r>
            <a:endParaRPr lang="pt-BR" sz="4800" b="1" dirty="0">
              <a:latin typeface="Adobe Kaiti Std R" pitchFamily="18" charset="-128"/>
              <a:ea typeface="Adobe Kaiti Std R" pitchFamily="18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4" grpId="0" animBg="1"/>
      <p:bldP spid="14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Exercícios sobre adição </a:t>
            </a:r>
            <a:r>
              <a:rPr lang="pt-BR" dirty="0" err="1" smtClean="0"/>
              <a:t>nucleofílica</a:t>
            </a:r>
            <a:r>
              <a:rPr lang="pt-BR" dirty="0" smtClean="0"/>
              <a:t> ao grupamento </a:t>
            </a:r>
            <a:r>
              <a:rPr lang="pt-BR" dirty="0" err="1" smtClean="0"/>
              <a:t>carbonila</a:t>
            </a:r>
            <a:r>
              <a:rPr lang="pt-BR" dirty="0" smtClean="0"/>
              <a:t>.</a:t>
            </a:r>
            <a:endParaRPr lang="pt-BR" dirty="0"/>
          </a:p>
        </p:txBody>
      </p:sp>
      <p:sp>
        <p:nvSpPr>
          <p:cNvPr id="5" name="Retângulo 4"/>
          <p:cNvSpPr/>
          <p:nvPr/>
        </p:nvSpPr>
        <p:spPr>
          <a:xfrm>
            <a:off x="467544" y="1412776"/>
            <a:ext cx="806489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dirty="0" smtClean="0">
                <a:solidFill>
                  <a:srgbClr val="002060"/>
                </a:solidFill>
              </a:rPr>
              <a:t>03- </a:t>
            </a:r>
            <a:r>
              <a:rPr lang="en-US" b="1" dirty="0" err="1" smtClean="0">
                <a:solidFill>
                  <a:srgbClr val="002060"/>
                </a:solidFill>
              </a:rPr>
              <a:t>Acetal</a:t>
            </a:r>
            <a:r>
              <a:rPr lang="en-US" b="1" dirty="0" smtClean="0">
                <a:solidFill>
                  <a:srgbClr val="002060"/>
                </a:solidFill>
              </a:rPr>
              <a:t> formation is a characteristic reaction of </a:t>
            </a:r>
            <a:r>
              <a:rPr lang="en-US" b="1" dirty="0" err="1" smtClean="0">
                <a:solidFill>
                  <a:srgbClr val="002060"/>
                </a:solidFill>
              </a:rPr>
              <a:t>aldehydes</a:t>
            </a:r>
            <a:r>
              <a:rPr lang="en-US" b="1" dirty="0" smtClean="0">
                <a:solidFill>
                  <a:srgbClr val="002060"/>
                </a:solidFill>
              </a:rPr>
              <a:t> and </a:t>
            </a:r>
            <a:r>
              <a:rPr lang="en-US" b="1" dirty="0" err="1" smtClean="0">
                <a:solidFill>
                  <a:srgbClr val="002060"/>
                </a:solidFill>
              </a:rPr>
              <a:t>ketones</a:t>
            </a:r>
            <a:r>
              <a:rPr lang="en-US" b="1" dirty="0" smtClean="0">
                <a:solidFill>
                  <a:srgbClr val="002060"/>
                </a:solidFill>
              </a:rPr>
              <a:t>, but not of carboxylic acids. Show how you could advantageously use a cyclic </a:t>
            </a:r>
            <a:r>
              <a:rPr lang="en-US" b="1" dirty="0" err="1" smtClean="0">
                <a:solidFill>
                  <a:srgbClr val="002060"/>
                </a:solidFill>
              </a:rPr>
              <a:t>acetal</a:t>
            </a:r>
            <a:r>
              <a:rPr lang="en-US" b="1" dirty="0" smtClean="0">
                <a:solidFill>
                  <a:srgbClr val="002060"/>
                </a:solidFill>
              </a:rPr>
              <a:t> protecting group in the following synthesis:</a:t>
            </a:r>
            <a:endParaRPr lang="pt-BR" b="1" dirty="0">
              <a:solidFill>
                <a:srgbClr val="002060"/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8</a:t>
            </a:fld>
            <a:endParaRPr kumimoji="0" lang="en-US" dirty="0"/>
          </a:p>
        </p:txBody>
      </p:sp>
      <p:cxnSp>
        <p:nvCxnSpPr>
          <p:cNvPr id="10" name="Conector reto 9"/>
          <p:cNvCxnSpPr/>
          <p:nvPr/>
        </p:nvCxnSpPr>
        <p:spPr>
          <a:xfrm>
            <a:off x="539552" y="1196752"/>
            <a:ext cx="80648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to 11"/>
          <p:cNvCxnSpPr/>
          <p:nvPr/>
        </p:nvCxnSpPr>
        <p:spPr>
          <a:xfrm>
            <a:off x="827584" y="6525344"/>
            <a:ext cx="7776864" cy="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2420888"/>
            <a:ext cx="6984776" cy="1072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etângulo 12"/>
          <p:cNvSpPr/>
          <p:nvPr/>
        </p:nvSpPr>
        <p:spPr>
          <a:xfrm>
            <a:off x="611560" y="3573016"/>
            <a:ext cx="806489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 smtClean="0"/>
              <a:t>The conversion requires reduction; however, the conditions necessary (LiAlH4) would also reduce the </a:t>
            </a:r>
            <a:r>
              <a:rPr lang="en-US" dirty="0" err="1" smtClean="0"/>
              <a:t>ketone</a:t>
            </a:r>
            <a:r>
              <a:rPr lang="en-US" dirty="0" smtClean="0"/>
              <a:t> carbonyl. The </a:t>
            </a:r>
            <a:r>
              <a:rPr lang="en-US" dirty="0" err="1" smtClean="0"/>
              <a:t>ketone</a:t>
            </a:r>
            <a:r>
              <a:rPr lang="en-US" dirty="0" smtClean="0"/>
              <a:t> functionality is therefore protected as the cyclic </a:t>
            </a:r>
            <a:r>
              <a:rPr lang="en-US" dirty="0" err="1" smtClean="0"/>
              <a:t>acetal</a:t>
            </a:r>
            <a:r>
              <a:rPr lang="en-US" dirty="0" smtClean="0"/>
              <a:t>.</a:t>
            </a:r>
            <a:endParaRPr lang="pt-BR" dirty="0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 cstate="print"/>
          <a:srcRect l="12820" r="8394"/>
          <a:stretch>
            <a:fillRect/>
          </a:stretch>
        </p:blipFill>
        <p:spPr bwMode="auto">
          <a:xfrm>
            <a:off x="1115616" y="4581128"/>
            <a:ext cx="7004704" cy="1728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Exercícios sobre adição </a:t>
            </a:r>
            <a:r>
              <a:rPr lang="pt-BR" dirty="0" err="1" smtClean="0"/>
              <a:t>nucleofílica</a:t>
            </a:r>
            <a:r>
              <a:rPr lang="pt-BR" dirty="0" smtClean="0"/>
              <a:t> ao grupamento </a:t>
            </a:r>
            <a:r>
              <a:rPr lang="pt-BR" dirty="0" err="1" smtClean="0"/>
              <a:t>carbonila</a:t>
            </a:r>
            <a:r>
              <a:rPr lang="pt-BR" dirty="0" smtClean="0"/>
              <a:t>.</a:t>
            </a:r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9</a:t>
            </a:fld>
            <a:endParaRPr kumimoji="0" lang="en-US" dirty="0"/>
          </a:p>
        </p:txBody>
      </p:sp>
      <p:cxnSp>
        <p:nvCxnSpPr>
          <p:cNvPr id="10" name="Conector reto 9"/>
          <p:cNvCxnSpPr/>
          <p:nvPr/>
        </p:nvCxnSpPr>
        <p:spPr>
          <a:xfrm>
            <a:off x="539552" y="1196752"/>
            <a:ext cx="80648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to 11"/>
          <p:cNvCxnSpPr/>
          <p:nvPr/>
        </p:nvCxnSpPr>
        <p:spPr>
          <a:xfrm>
            <a:off x="827584" y="6525344"/>
            <a:ext cx="7776864" cy="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1937" y="4725144"/>
            <a:ext cx="7038455" cy="1728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3" cstate="print"/>
          <a:srcRect l="12820" r="8394"/>
          <a:stretch>
            <a:fillRect/>
          </a:stretch>
        </p:blipFill>
        <p:spPr bwMode="auto">
          <a:xfrm>
            <a:off x="899592" y="1484784"/>
            <a:ext cx="7004704" cy="1728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7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71601" y="3356992"/>
            <a:ext cx="6984776" cy="13581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835</TotalTime>
  <Words>332</Words>
  <Application>Microsoft Office PowerPoint</Application>
  <PresentationFormat>Apresentação na tela (4:3)</PresentationFormat>
  <Paragraphs>29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0" baseType="lpstr">
      <vt:lpstr>Origin</vt:lpstr>
      <vt:lpstr>Exercícios propostos compostos carbonilados I</vt:lpstr>
      <vt:lpstr>Exercícios sobre adição nucleofílica ao grupamento carbonila.</vt:lpstr>
      <vt:lpstr>Exercícios sobre adição nucleofílica ao grupamento carbonila.</vt:lpstr>
      <vt:lpstr>Exercícios sobre adição nucleofílica ao grupamento carbonila.</vt:lpstr>
      <vt:lpstr>Exercícios sobre adição nucleofílica ao grupamento carbonila.</vt:lpstr>
      <vt:lpstr>Exercícios sobre adição nucleofílica ao grupamento carbonila.</vt:lpstr>
      <vt:lpstr>Exercícios sobre adição nucleofílica ao grupamento carbonila.</vt:lpstr>
      <vt:lpstr>Exercícios sobre adição nucleofílica ao grupamento carbonila.</vt:lpstr>
      <vt:lpstr>Exercícios sobre adição nucleofílica ao grupamento carbonila.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Exercícios de compostos carbonilados I, II e III</dc:title>
  <dc:creator>Guilherme L.C. Lage</dc:creator>
  <cp:lastModifiedBy>EAD</cp:lastModifiedBy>
  <cp:revision>17</cp:revision>
  <dcterms:created xsi:type="dcterms:W3CDTF">2013-09-09T17:59:02Z</dcterms:created>
  <dcterms:modified xsi:type="dcterms:W3CDTF">2018-06-04T23:59:06Z</dcterms:modified>
</cp:coreProperties>
</file>