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57" r:id="rId24"/>
    <p:sldId id="258" r:id="rId25"/>
    <p:sldId id="259" r:id="rId26"/>
    <p:sldId id="287" r:id="rId27"/>
    <p:sldId id="283" r:id="rId28"/>
    <p:sldId id="285" r:id="rId29"/>
    <p:sldId id="284" r:id="rId30"/>
    <p:sldId id="286" r:id="rId31"/>
    <p:sldId id="260" r:id="rId32"/>
    <p:sldId id="261" r:id="rId33"/>
    <p:sldId id="26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E6C6-D3E6-4C0C-955F-3198196726B7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DE40-F187-4192-84B8-6BD7C9968E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601" t="34449" r="16601" b="10335"/>
          <a:stretch>
            <a:fillRect/>
          </a:stretch>
        </p:blipFill>
        <p:spPr bwMode="auto">
          <a:xfrm>
            <a:off x="179512" y="1484784"/>
            <a:ext cx="8691103" cy="40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446807"/>
            <a:ext cx="9396536" cy="1470025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Capítulo 13 – </a:t>
            </a:r>
            <a:r>
              <a:rPr lang="pt-BR" sz="3000" dirty="0" smtClean="0"/>
              <a:t>Sistemas insaturados conjugados </a:t>
            </a:r>
            <a:endParaRPr lang="pt-BR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02699" cy="5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6032828" cy="35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3729902" cy="18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71967" cy="37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5536" y="4826675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formação hipotética do metano a partir de um átomo de carbono com hibridização sp</a:t>
            </a:r>
            <a:r>
              <a:rPr lang="pt-BR" baseline="30000" dirty="0"/>
              <a:t>3</a:t>
            </a:r>
            <a:r>
              <a:rPr lang="pt-BR" dirty="0"/>
              <a:t> e quatro átomos de hidrogênio. Na hibridização de orbitais combinamos os orbitais, não os elétrons. Os elétrons podem ser colocados nos orbitais híbridos de acordo com a necessidade de formação de ligações, mas sempre em concordância com o princípio da exclusão de </a:t>
            </a:r>
            <a:r>
              <a:rPr lang="pt-BR" dirty="0" err="1"/>
              <a:t>Pauli</a:t>
            </a:r>
            <a:r>
              <a:rPr lang="pt-BR" dirty="0"/>
              <a:t> de que no máximo dois elétrons (com spins opostos) ocupem </a:t>
            </a:r>
            <a:r>
              <a:rPr lang="pt-BR" dirty="0" err="1" smtClean="0"/>
              <a:t>cad</a:t>
            </a:r>
            <a:r>
              <a:rPr lang="pt-BR" dirty="0" smtClean="0"/>
              <a:t> </a:t>
            </a:r>
            <a:r>
              <a:rPr lang="pt-BR" dirty="0" err="1" smtClean="0"/>
              <a:t>aum</a:t>
            </a:r>
            <a:r>
              <a:rPr lang="pt-BR" dirty="0" smtClean="0"/>
              <a:t> </a:t>
            </a:r>
            <a:r>
              <a:rPr lang="pt-BR" dirty="0"/>
              <a:t>dos orbitais.</a:t>
            </a:r>
          </a:p>
          <a:p>
            <a:r>
              <a:rPr lang="pt-BR" dirty="0"/>
              <a:t>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400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852613"/>
            <a:ext cx="821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45224"/>
            <a:ext cx="8115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827584" y="4941168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/>
              <a:t>Uma ligaç</a:t>
            </a:r>
            <a:r>
              <a:rPr lang="vi-VN" sz="1600" dirty="0" smtClean="0"/>
              <a:t>ã</a:t>
            </a:r>
            <a:r>
              <a:rPr lang="pt-BR" sz="1600" dirty="0" smtClean="0"/>
              <a:t>o </a:t>
            </a:r>
            <a:r>
              <a:rPr lang="vi-VN" sz="1600" dirty="0" smtClean="0"/>
              <a:t>sigma</a:t>
            </a:r>
            <a:r>
              <a:rPr lang="pt-BR" sz="1600" dirty="0" smtClean="0"/>
              <a:t>.</a:t>
            </a:r>
            <a:endParaRPr lang="vi-V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1268760"/>
            <a:ext cx="524528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333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412776"/>
            <a:ext cx="7362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51520" y="458112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(a) </a:t>
            </a:r>
            <a:r>
              <a:rPr lang="pt-BR" dirty="0" smtClean="0"/>
              <a:t>Estrutura </a:t>
            </a:r>
            <a:r>
              <a:rPr lang="pt-BR" dirty="0"/>
              <a:t>do etano, baseada em cálculos da mecânica quântica, </a:t>
            </a:r>
            <a:r>
              <a:rPr lang="pt-BR" dirty="0" err="1"/>
              <a:t>a</a:t>
            </a:r>
            <a:r>
              <a:rPr lang="pt-BR" dirty="0"/>
              <a:t> superfície sólida interna representa uma região de alta densidade eletrônica. Encontra-se uma alta </a:t>
            </a:r>
            <a:r>
              <a:rPr lang="pt-BR" dirty="0" smtClean="0"/>
              <a:t>densidade </a:t>
            </a:r>
            <a:r>
              <a:rPr lang="pt-BR" dirty="0"/>
              <a:t>eletrônica em cada região de ligação. A superfície reticulada </a:t>
            </a:r>
            <a:r>
              <a:rPr lang="pt-BR" dirty="0" smtClean="0"/>
              <a:t>externa </a:t>
            </a:r>
            <a:r>
              <a:rPr lang="pt-BR" dirty="0"/>
              <a:t>representa, aproximadamente, os limites externos da superfície com a densidade eletrônica </a:t>
            </a:r>
            <a:r>
              <a:rPr lang="pt-BR" dirty="0" smtClean="0"/>
              <a:t>total da </a:t>
            </a:r>
            <a:r>
              <a:rPr lang="pt-BR" dirty="0"/>
              <a:t>molécula. (b) Um modelo de bola e </a:t>
            </a:r>
            <a:r>
              <a:rPr lang="pt-BR" dirty="0" smtClean="0"/>
              <a:t>vareta. (c) Fórmula </a:t>
            </a:r>
            <a:r>
              <a:rPr lang="pt-BR" dirty="0"/>
              <a:t>estrutural do etano, </a:t>
            </a:r>
            <a:r>
              <a:rPr lang="pt-BR" dirty="0" smtClean="0"/>
              <a:t>mostrada </a:t>
            </a:r>
            <a:r>
              <a:rPr lang="pt-BR" dirty="0"/>
              <a:t>em três </a:t>
            </a:r>
            <a:r>
              <a:rPr lang="pt-BR" dirty="0" smtClean="0"/>
              <a:t>dimensões.</a:t>
            </a:r>
            <a:endParaRPr lang="pt-BR" dirty="0"/>
          </a:p>
          <a:p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553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55816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0340"/>
            <a:ext cx="3347864" cy="302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7819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333500"/>
            <a:ext cx="6743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67544" y="551723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Um modelo para os orbitais moleculares ligantes do eteno formados a partir de dois átomos de carbono com hibridização sp</a:t>
            </a:r>
            <a:r>
              <a:rPr lang="pt-BR" baseline="30000" dirty="0"/>
              <a:t>2</a:t>
            </a:r>
            <a:r>
              <a:rPr lang="pt-BR" dirty="0"/>
              <a:t> e quatro átomos de hidrogênio.</a:t>
            </a:r>
          </a:p>
          <a:p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3088"/>
            <a:ext cx="6591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5536" y="518099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(a) Fórmula com cunhas sólida </a:t>
            </a:r>
            <a:r>
              <a:rPr lang="pt-BR" dirty="0" err="1"/>
              <a:t>e</a:t>
            </a:r>
            <a:r>
              <a:rPr lang="pt-BR" dirty="0"/>
              <a:t> tracejada para as ligações sigma no eteno e a representação esquemática da sobreposição dos orbitais p adjacentes que formam a ligação p. (b) Estrutura calculada para o eteno. As cores azul e vermelha indicam sinais opostos de fase em cada lóbulo do orbital molecular 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3816424" cy="330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tabela period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108504" cy="628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724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8029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76872"/>
            <a:ext cx="4991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210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3952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1685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780928"/>
            <a:ext cx="6781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25767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54483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796136" y="4084037"/>
            <a:ext cx="3150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Formação dos orbitais moleculares do etino a partir de dois átomos de carbono hibridizados </a:t>
            </a:r>
            <a:r>
              <a:rPr lang="pt-BR" dirty="0" err="1"/>
              <a:t>sp</a:t>
            </a:r>
            <a:r>
              <a:rPr lang="pt-BR" dirty="0"/>
              <a:t> e dois átomos de hidrogênio. (Os orbitais antiligantes são formados também, mas eles foram </a:t>
            </a:r>
            <a:r>
              <a:rPr lang="pt-BR" dirty="0" smtClean="0"/>
              <a:t>omitidos.</a:t>
            </a:r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52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2776711"/>
            <a:ext cx="56673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1196752"/>
            <a:ext cx="82809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 smtClean="0"/>
              <a:t>Mais de </a:t>
            </a:r>
            <a:r>
              <a:rPr lang="pt-BR" sz="1900" dirty="0"/>
              <a:t>uma estrutura de Lewis equivalente pode ser escrita para uma </a:t>
            </a:r>
            <a:r>
              <a:rPr lang="pt-BR" sz="1900" dirty="0" smtClean="0"/>
              <a:t>molécula </a:t>
            </a:r>
            <a:r>
              <a:rPr lang="pt-BR" sz="1900" dirty="0"/>
              <a:t>ou íon. </a:t>
            </a:r>
            <a:endParaRPr lang="pt-BR" sz="1900" dirty="0" smtClean="0"/>
          </a:p>
          <a:p>
            <a:pPr algn="just"/>
            <a:endParaRPr lang="pt-BR" sz="1900" b="1" dirty="0" smtClean="0"/>
          </a:p>
          <a:p>
            <a:pPr algn="just"/>
            <a:r>
              <a:rPr lang="pt-BR" sz="1900" b="1" dirty="0" smtClean="0"/>
              <a:t>Exemplo</a:t>
            </a:r>
            <a:r>
              <a:rPr lang="pt-BR" sz="1900" dirty="0" smtClean="0"/>
              <a:t>: íon </a:t>
            </a:r>
            <a:r>
              <a:rPr lang="pt-BR" sz="1900" dirty="0"/>
              <a:t>carbonato (CO</a:t>
            </a:r>
            <a:r>
              <a:rPr lang="pt-BR" sz="1900" baseline="-25000" dirty="0"/>
              <a:t>3</a:t>
            </a:r>
            <a:r>
              <a:rPr lang="pt-BR" sz="1900" baseline="30000" dirty="0"/>
              <a:t>2</a:t>
            </a:r>
            <a:r>
              <a:rPr lang="pt-BR" sz="1900" baseline="30000" dirty="0" smtClean="0"/>
              <a:t>–</a:t>
            </a:r>
            <a:r>
              <a:rPr lang="pt-BR" sz="1900" dirty="0" smtClean="0"/>
              <a:t>) – Podemos </a:t>
            </a:r>
            <a:r>
              <a:rPr lang="pt-BR" sz="1900" dirty="0"/>
              <a:t>escrever três estruturas diferentes, mas equivalentes</a:t>
            </a:r>
            <a:r>
              <a:rPr lang="pt-BR" sz="1900" b="1" dirty="0"/>
              <a:t>, 1–3</a:t>
            </a:r>
            <a:r>
              <a:rPr lang="pt-BR" sz="1900" b="1" dirty="0" smtClean="0"/>
              <a:t>:</a:t>
            </a:r>
            <a:endParaRPr lang="pt-BR" sz="1900" b="1" dirty="0"/>
          </a:p>
        </p:txBody>
      </p:sp>
      <p:sp>
        <p:nvSpPr>
          <p:cNvPr id="5" name="Retângulo 4"/>
          <p:cNvSpPr/>
          <p:nvPr/>
        </p:nvSpPr>
        <p:spPr>
          <a:xfrm>
            <a:off x="611560" y="4869160"/>
            <a:ext cx="83529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 smtClean="0"/>
              <a:t>Nenhuma destas estruturas, chamadas de estruturas de ressona</a:t>
            </a:r>
            <a:r>
              <a:rPr lang="pt-BR" sz="1900" dirty="0"/>
              <a:t>̂</a:t>
            </a:r>
            <a:r>
              <a:rPr lang="pt-BR" sz="1900" dirty="0" smtClean="0"/>
              <a:t>ncia ou </a:t>
            </a:r>
            <a:r>
              <a:rPr lang="pt-BR" sz="1900" b="1" dirty="0" smtClean="0">
                <a:solidFill>
                  <a:schemeClr val="tx2"/>
                </a:solidFill>
              </a:rPr>
              <a:t>contribuintes </a:t>
            </a:r>
            <a:r>
              <a:rPr lang="pt-BR" sz="1900" b="1" dirty="0">
                <a:solidFill>
                  <a:schemeClr val="tx2"/>
                </a:solidFill>
              </a:rPr>
              <a:t>de ressonâ</a:t>
            </a:r>
            <a:r>
              <a:rPr lang="pt-BR" sz="1900" b="1" dirty="0" smtClean="0">
                <a:solidFill>
                  <a:schemeClr val="tx2"/>
                </a:solidFill>
              </a:rPr>
              <a:t>ncia</a:t>
            </a:r>
            <a:r>
              <a:rPr lang="pt-BR" sz="1900" dirty="0" smtClean="0"/>
              <a:t>. </a:t>
            </a:r>
            <a:endParaRPr lang="pt-BR" sz="1900" dirty="0"/>
          </a:p>
          <a:p>
            <a:pPr algn="just"/>
            <a:r>
              <a:rPr lang="pt-BR" sz="19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55054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85184"/>
            <a:ext cx="5544616" cy="14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889844"/>
            <a:ext cx="83884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b="1" dirty="0" smtClean="0">
                <a:solidFill>
                  <a:schemeClr val="tx2"/>
                </a:solidFill>
              </a:rPr>
              <a:t>Características </a:t>
            </a:r>
            <a:r>
              <a:rPr lang="pt-BR" sz="1900" b="1" dirty="0">
                <a:solidFill>
                  <a:schemeClr val="tx2"/>
                </a:solidFill>
              </a:rPr>
              <a:t>dessas </a:t>
            </a:r>
            <a:r>
              <a:rPr lang="pt-BR" sz="1900" b="1" dirty="0" smtClean="0">
                <a:solidFill>
                  <a:schemeClr val="tx2"/>
                </a:solidFill>
              </a:rPr>
              <a:t>estruturas: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1900" dirty="0" smtClean="0"/>
              <a:t>Cada átomo </a:t>
            </a:r>
            <a:r>
              <a:rPr lang="pt-BR" sz="1900" dirty="0"/>
              <a:t>tem a configuração de um gás nobre</a:t>
            </a:r>
            <a:r>
              <a:rPr lang="pt-BR" sz="19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1900" dirty="0" smtClean="0"/>
              <a:t>Pode-se </a:t>
            </a:r>
            <a:r>
              <a:rPr lang="pt-BR" sz="1900" dirty="0"/>
              <a:t>converter uma estrutura em qualquer outra trocando apenas as posições dos elétrons. </a:t>
            </a:r>
            <a:endParaRPr lang="pt-BR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1900" dirty="0" smtClean="0"/>
              <a:t>Não </a:t>
            </a:r>
            <a:r>
              <a:rPr lang="pt-BR" sz="1900" dirty="0"/>
              <a:t>é necessário alterar as posições relativas dos núcleos atômicos. </a:t>
            </a:r>
            <a:endParaRPr lang="pt-BR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1900" dirty="0" smtClean="0"/>
              <a:t>Os </a:t>
            </a:r>
            <a:r>
              <a:rPr lang="pt-BR" sz="1900" dirty="0"/>
              <a:t>pares de elétrons são deslocados da maneira indicada pelas setas curvas na estrutura </a:t>
            </a:r>
            <a:r>
              <a:rPr lang="pt-BR" sz="1900" b="1" dirty="0"/>
              <a:t>1</a:t>
            </a:r>
            <a:r>
              <a:rPr lang="pt-BR" sz="1900" dirty="0"/>
              <a:t>, a estrutura </a:t>
            </a:r>
            <a:r>
              <a:rPr lang="pt-BR" sz="1900" b="1" dirty="0"/>
              <a:t>1</a:t>
            </a:r>
            <a:r>
              <a:rPr lang="pt-BR" sz="1900" dirty="0"/>
              <a:t> se transforma na estrutura </a:t>
            </a:r>
            <a:r>
              <a:rPr lang="pt-BR" sz="1900" b="1" dirty="0"/>
              <a:t>2</a:t>
            </a:r>
            <a:r>
              <a:rPr lang="pt-BR" sz="1900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pt-BR" sz="1900" dirty="0"/>
          </a:p>
        </p:txBody>
      </p:sp>
      <p:sp>
        <p:nvSpPr>
          <p:cNvPr id="5" name="Retângulo 4"/>
          <p:cNvSpPr/>
          <p:nvPr/>
        </p:nvSpPr>
        <p:spPr>
          <a:xfrm>
            <a:off x="899592" y="45811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 forma similar, pode-se transformar a estrutura </a:t>
            </a:r>
            <a:r>
              <a:rPr lang="pt-BR" b="1" dirty="0"/>
              <a:t>2</a:t>
            </a:r>
            <a:r>
              <a:rPr lang="pt-BR" dirty="0"/>
              <a:t> na estrutura </a:t>
            </a:r>
            <a:r>
              <a:rPr lang="pt-BR" b="1" dirty="0"/>
              <a:t>3</a:t>
            </a:r>
            <a:r>
              <a:rPr lang="pt-BR" dirty="0"/>
              <a:t>:</a:t>
            </a:r>
          </a:p>
          <a:p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6753373" cy="16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132856"/>
            <a:ext cx="1950715" cy="17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020272" y="3884855"/>
            <a:ext cx="197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200" dirty="0"/>
              <a:t> </a:t>
            </a:r>
            <a:r>
              <a:rPr lang="vi-VN" sz="1200" b="1" dirty="0"/>
              <a:t>Mapa de potencial eletrostático</a:t>
            </a:r>
            <a:r>
              <a:rPr lang="vi-VN" sz="1200" dirty="0"/>
              <a:t>, calculado para o ânion carbonato, mostrando a distribuição de carga igual nos três átomos de oxigênio.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16416" cy="1944216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+mn-lt"/>
              </a:rPr>
              <a:t>S</a:t>
            </a:r>
            <a:r>
              <a:rPr lang="vi-VN" sz="3000" b="1" dirty="0" smtClean="0">
                <a:latin typeface="+mn-lt"/>
              </a:rPr>
              <a:t>istema</a:t>
            </a:r>
            <a:r>
              <a:rPr lang="pt-BR" sz="3000" b="1" dirty="0" smtClean="0">
                <a:latin typeface="+mn-lt"/>
              </a:rPr>
              <a:t>s</a:t>
            </a:r>
            <a:r>
              <a:rPr lang="vi-VN" sz="3000" b="1" dirty="0" smtClean="0">
                <a:latin typeface="+mn-lt"/>
              </a:rPr>
              <a:t> conjugado</a:t>
            </a:r>
            <a:r>
              <a:rPr lang="pt-BR" sz="3000" b="1" dirty="0" smtClean="0">
                <a:latin typeface="+mn-lt"/>
              </a:rPr>
              <a:t>s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E</a:t>
            </a:r>
            <a:r>
              <a:rPr lang="vi-VN" sz="2000" dirty="0" smtClean="0">
                <a:latin typeface="+mn-lt"/>
              </a:rPr>
              <a:t>nvolve</a:t>
            </a:r>
            <a:r>
              <a:rPr lang="pt-BR" sz="2000" dirty="0" smtClean="0">
                <a:latin typeface="+mn-lt"/>
              </a:rPr>
              <a:t>m</a:t>
            </a:r>
            <a:r>
              <a:rPr lang="vi-VN" sz="2000" dirty="0" smtClean="0">
                <a:latin typeface="+mn-lt"/>
              </a:rPr>
              <a:t> no mínimo um átomo com um orbital </a:t>
            </a:r>
            <a:r>
              <a:rPr lang="vi-VN" sz="2000" i="1" dirty="0" smtClean="0">
                <a:latin typeface="+mn-lt"/>
              </a:rPr>
              <a:t>p</a:t>
            </a:r>
            <a:r>
              <a:rPr lang="vi-VN" sz="2000" dirty="0" smtClean="0">
                <a:latin typeface="+mn-lt"/>
              </a:rPr>
              <a:t> adjacente a no mínimo uma ligação </a:t>
            </a:r>
            <a:r>
              <a:rPr lang="el-GR" sz="2000" dirty="0" smtClean="0">
                <a:latin typeface="+mn-lt"/>
              </a:rPr>
              <a:t>π. 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vi-VN" sz="2000" dirty="0" smtClean="0">
                <a:latin typeface="+mn-lt"/>
              </a:rPr>
              <a:t>O átomo adjacente com o orbital p pode ser parte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outra ligação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π</a:t>
            </a:r>
            <a:r>
              <a:rPr lang="el-GR" sz="2000" dirty="0" smtClean="0">
                <a:latin typeface="+mn-lt"/>
              </a:rPr>
              <a:t>,</a:t>
            </a:r>
            <a:r>
              <a:rPr lang="vi-VN" sz="2000" dirty="0" smtClean="0">
                <a:latin typeface="+mn-lt"/>
              </a:rPr>
              <a:t> ou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um radical</a:t>
            </a:r>
            <a:r>
              <a:rPr lang="vi-VN" sz="2000" dirty="0" smtClean="0">
                <a:latin typeface="+mn-lt"/>
              </a:rPr>
              <a:t>,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um cátion </a:t>
            </a:r>
            <a:r>
              <a:rPr lang="vi-VN" sz="2000" dirty="0" smtClean="0">
                <a:latin typeface="+mn-lt"/>
              </a:rPr>
              <a:t>ou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um ânion</a:t>
            </a:r>
            <a:r>
              <a:rPr lang="vi-VN" sz="2000" dirty="0" smtClean="0">
                <a:latin typeface="+mn-lt"/>
              </a:rPr>
              <a:t>, intermediário de uma reação</a:t>
            </a:r>
            <a:r>
              <a:rPr lang="pt-BR" sz="2000" dirty="0" smtClean="0">
                <a:latin typeface="+mn-lt"/>
              </a:rPr>
              <a:t>.</a:t>
            </a:r>
            <a:r>
              <a:rPr lang="pt-BR" sz="2000" i="1" dirty="0" smtClean="0">
                <a:latin typeface="+mn-lt"/>
              </a:rPr>
              <a:t/>
            </a:r>
            <a:br>
              <a:rPr lang="pt-BR" sz="2000" i="1" dirty="0" smtClean="0">
                <a:latin typeface="+mn-lt"/>
              </a:rPr>
            </a:br>
            <a:endParaRPr lang="pt-BR" sz="20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69" t="31988" r="8301" b="19685"/>
          <a:stretch>
            <a:fillRect/>
          </a:stretch>
        </p:blipFill>
        <p:spPr bwMode="auto">
          <a:xfrm>
            <a:off x="683568" y="2619386"/>
            <a:ext cx="7683058" cy="32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6353945"/>
            <a:ext cx="83164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 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radical, um cátion ou um ânion que é adjacente a uma ou mais ligações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a posição adjacente é </a:t>
            </a: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chamada alílica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pt-B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G07_01a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88" y="-194791"/>
            <a:ext cx="8775700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Benzeno</a:t>
            </a:r>
            <a:endParaRPr lang="en-US" sz="4000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21419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200" dirty="0">
                <a:solidFill>
                  <a:srgbClr val="003399"/>
                </a:solidFill>
              </a:rPr>
              <a:t> </a:t>
            </a:r>
            <a:r>
              <a:rPr lang="en-US" sz="2200" dirty="0" smtClean="0">
                <a:solidFill>
                  <a:srgbClr val="003399"/>
                </a:solidFill>
              </a:rPr>
              <a:t>Molécula plana</a:t>
            </a:r>
            <a:endParaRPr lang="en-US" sz="2200" dirty="0">
              <a:solidFill>
                <a:srgbClr val="003399"/>
              </a:solidFill>
            </a:endParaRPr>
          </a:p>
          <a:p>
            <a:endParaRPr lang="en-US" sz="2200" dirty="0">
              <a:solidFill>
                <a:srgbClr val="003399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1520" y="1340768"/>
            <a:ext cx="44106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200" dirty="0">
                <a:solidFill>
                  <a:srgbClr val="003399"/>
                </a:solidFill>
              </a:rPr>
              <a:t> </a:t>
            </a:r>
            <a:r>
              <a:rPr lang="en-US" sz="2200" dirty="0" smtClean="0">
                <a:solidFill>
                  <a:srgbClr val="003399"/>
                </a:solidFill>
              </a:rPr>
              <a:t>Os elétrons </a:t>
            </a:r>
            <a:r>
              <a:rPr lang="en-US" sz="2200" dirty="0">
                <a:solidFill>
                  <a:srgbClr val="003399"/>
                </a:solidFill>
                <a:latin typeface="Symbol" pitchFamily="18" charset="2"/>
              </a:rPr>
              <a:t>p</a:t>
            </a:r>
            <a:r>
              <a:rPr lang="en-US" sz="2200" dirty="0">
                <a:solidFill>
                  <a:srgbClr val="003399"/>
                </a:solidFill>
              </a:rPr>
              <a:t> </a:t>
            </a:r>
            <a:r>
              <a:rPr lang="en-US" sz="2200" dirty="0" smtClean="0">
                <a:solidFill>
                  <a:srgbClr val="003399"/>
                </a:solidFill>
              </a:rPr>
              <a:t>são descolocalizados.</a:t>
            </a:r>
            <a:endParaRPr lang="en-US" sz="2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G06_005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475656" y="253097"/>
            <a:ext cx="615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A diferença entre elétrons localizados e deslocalizados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 descr="FG06_005-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1143000" y="381000"/>
            <a:ext cx="5938839" cy="2225675"/>
            <a:chOff x="720" y="240"/>
            <a:chExt cx="3741" cy="1402"/>
          </a:xfrm>
        </p:grpSpPr>
        <p:grpSp>
          <p:nvGrpSpPr>
            <p:cNvPr id="3" name="Group 1035"/>
            <p:cNvGrpSpPr>
              <a:grpSpLocks/>
            </p:cNvGrpSpPr>
            <p:nvPr/>
          </p:nvGrpSpPr>
          <p:grpSpPr bwMode="auto">
            <a:xfrm>
              <a:off x="720" y="240"/>
              <a:ext cx="3741" cy="1225"/>
              <a:chOff x="1008" y="240"/>
              <a:chExt cx="3741" cy="1225"/>
            </a:xfrm>
          </p:grpSpPr>
          <p:graphicFrame>
            <p:nvGraphicFramePr>
              <p:cNvPr id="3074" name="Object 1029"/>
              <p:cNvGraphicFramePr>
                <a:graphicFrameLocks noChangeAspect="1"/>
              </p:cNvGraphicFramePr>
              <p:nvPr/>
            </p:nvGraphicFramePr>
            <p:xfrm>
              <a:off x="1008" y="384"/>
              <a:ext cx="3600" cy="1081"/>
            </p:xfrm>
            <a:graphic>
              <a:graphicData uri="http://schemas.openxmlformats.org/presentationml/2006/ole">
                <p:oleObj spid="_x0000_s1026" name="CS ChemDraw Drawing" r:id="rId4" imgW="4749480" imgH="1424880" progId="">
                  <p:embed/>
                </p:oleObj>
              </a:graphicData>
            </a:graphic>
          </p:graphicFrame>
          <p:grpSp>
            <p:nvGrpSpPr>
              <p:cNvPr id="4" name="Group 1032"/>
              <p:cNvGrpSpPr>
                <a:grpSpLocks/>
              </p:cNvGrpSpPr>
              <p:nvPr/>
            </p:nvGrpSpPr>
            <p:grpSpPr bwMode="auto">
              <a:xfrm>
                <a:off x="3213" y="754"/>
                <a:ext cx="1536" cy="336"/>
                <a:chOff x="2397" y="1618"/>
                <a:chExt cx="1536" cy="336"/>
              </a:xfrm>
            </p:grpSpPr>
            <p:sp>
              <p:nvSpPr>
                <p:cNvPr id="3082" name="AutoShape 1030"/>
                <p:cNvSpPr>
                  <a:spLocks noChangeArrowheads="1"/>
                </p:cNvSpPr>
                <p:nvPr/>
              </p:nvSpPr>
              <p:spPr bwMode="auto">
                <a:xfrm>
                  <a:off x="2397" y="1618"/>
                  <a:ext cx="1536" cy="336"/>
                </a:xfrm>
                <a:prstGeom prst="wedgeRectCallout">
                  <a:avLst>
                    <a:gd name="adj1" fmla="val -29884"/>
                    <a:gd name="adj2" fmla="val -44347"/>
                  </a:avLst>
                </a:prstGeom>
                <a:solidFill>
                  <a:srgbClr val="FDF2F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083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2405" y="1618"/>
                  <a:ext cx="1413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 smtClean="0"/>
                    <a:t>Um carbono hibridizado </a:t>
                  </a:r>
                  <a:r>
                    <a:rPr lang="en-US" sz="1400" b="1" i="1" dirty="0" smtClean="0"/>
                    <a:t>sp</a:t>
                  </a:r>
                  <a:r>
                    <a:rPr lang="en-US" sz="1400" b="1" i="1" baseline="30000" dirty="0" smtClean="0"/>
                    <a:t>3</a:t>
                  </a:r>
                  <a:endParaRPr lang="en-US" sz="1400" b="1" dirty="0"/>
                </a:p>
                <a:p>
                  <a:r>
                    <a:rPr lang="en-US" sz="1400" b="1" dirty="0" smtClean="0"/>
                    <a:t>Não pode receber elétrons</a:t>
                  </a:r>
                  <a:endParaRPr lang="en-US" sz="1400" b="1" dirty="0"/>
                </a:p>
              </p:txBody>
            </p:sp>
          </p:grpSp>
          <p:sp>
            <p:nvSpPr>
              <p:cNvPr id="3080" name="Line 1033"/>
              <p:cNvSpPr>
                <a:spLocks noChangeShapeType="1"/>
              </p:cNvSpPr>
              <p:nvPr/>
            </p:nvSpPr>
            <p:spPr bwMode="auto">
              <a:xfrm flipH="1">
                <a:off x="3032" y="1008"/>
                <a:ext cx="189" cy="2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1" name="Text Box 1034"/>
              <p:cNvSpPr txBox="1">
                <a:spLocks noChangeArrowheads="1"/>
              </p:cNvSpPr>
              <p:nvPr/>
            </p:nvSpPr>
            <p:spPr bwMode="auto">
              <a:xfrm>
                <a:off x="2112" y="240"/>
                <a:ext cx="141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hlink"/>
                    </a:solidFill>
                  </a:rPr>
                  <a:t>delocalized electrons</a:t>
                </a:r>
              </a:p>
            </p:txBody>
          </p:sp>
        </p:grpSp>
        <p:sp>
          <p:nvSpPr>
            <p:cNvPr id="3078" name="Text Box 1036"/>
            <p:cNvSpPr txBox="1">
              <a:spLocks noChangeArrowheads="1"/>
            </p:cNvSpPr>
            <p:nvPr/>
          </p:nvSpPr>
          <p:spPr bwMode="auto">
            <a:xfrm>
              <a:off x="2150" y="1430"/>
              <a:ext cx="1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hlink"/>
                  </a:solidFill>
                </a:rPr>
                <a:t>localized electrons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115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20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47838"/>
            <a:ext cx="4572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868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G06_005-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7544" y="1412776"/>
            <a:ext cx="82876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 Elétrons sempre se movem em direção ao átomo mais eletronegativo.</a:t>
            </a:r>
            <a:endParaRPr lang="en-US" sz="2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6324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51520" y="980728"/>
            <a:ext cx="8208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1900" dirty="0" smtClean="0"/>
              <a:t>Estruturas </a:t>
            </a:r>
            <a:r>
              <a:rPr lang="pt-BR" sz="1900" dirty="0"/>
              <a:t>de ressonância existem somente no </a:t>
            </a:r>
            <a:r>
              <a:rPr lang="pt-BR" sz="1900" dirty="0" smtClean="0"/>
              <a:t>papel.</a:t>
            </a:r>
          </a:p>
          <a:p>
            <a:pPr marL="457200" indent="-457200">
              <a:buAutoNum type="arabicPeriod"/>
            </a:pPr>
            <a:endParaRPr lang="pt-BR" sz="1900" dirty="0" smtClean="0"/>
          </a:p>
          <a:p>
            <a:pPr marL="457200" indent="-457200" algn="just">
              <a:buAutoNum type="arabicPeriod"/>
            </a:pPr>
            <a:r>
              <a:rPr lang="pt-BR" sz="2000" dirty="0" smtClean="0"/>
              <a:t>Ao </a:t>
            </a:r>
            <a:r>
              <a:rPr lang="pt-BR" sz="2000" dirty="0"/>
              <a:t>escrever as estruturas de ressonância só é permitido mover os elétrons. </a:t>
            </a:r>
            <a:endParaRPr lang="pt-BR" sz="2000" dirty="0" smtClean="0"/>
          </a:p>
          <a:p>
            <a:pPr marL="457200" indent="-457200" algn="just">
              <a:buAutoNum type="arabicPeriod"/>
            </a:pPr>
            <a:endParaRPr lang="pt-BR" sz="2000" b="1" dirty="0"/>
          </a:p>
          <a:p>
            <a:pPr marL="457200" indent="-457200" algn="just">
              <a:buAutoNum type="arabicPeriod"/>
            </a:pPr>
            <a:endParaRPr lang="pt-BR" sz="2000" b="1" dirty="0" smtClean="0"/>
          </a:p>
          <a:p>
            <a:pPr marL="457200" indent="-457200" algn="just">
              <a:buAutoNum type="arabicPeriod"/>
            </a:pPr>
            <a:endParaRPr lang="pt-BR" sz="2000" b="1" dirty="0"/>
          </a:p>
          <a:p>
            <a:pPr marL="457200" indent="-457200" algn="just">
              <a:buAutoNum type="arabicPeriod"/>
            </a:pPr>
            <a:endParaRPr lang="pt-BR" sz="2000" b="1" dirty="0" smtClean="0"/>
          </a:p>
          <a:p>
            <a:pPr marL="457200" indent="-457200" algn="just">
              <a:buAutoNum type="arabicPeriod"/>
            </a:pPr>
            <a:endParaRPr lang="pt-BR" sz="2000" b="1" dirty="0"/>
          </a:p>
          <a:p>
            <a:pPr marL="457200" indent="-457200" algn="just">
              <a:buAutoNum type="arabicPeriod"/>
            </a:pPr>
            <a:endParaRPr lang="pt-BR" sz="2000" b="1" dirty="0" smtClean="0"/>
          </a:p>
          <a:p>
            <a:pPr marL="457200" indent="-457200" algn="just">
              <a:buAutoNum type="arabicPeriod"/>
            </a:pPr>
            <a:endParaRPr lang="pt-BR" sz="2000" b="1" dirty="0"/>
          </a:p>
          <a:p>
            <a:pPr marL="457200" indent="-457200" algn="just">
              <a:buAutoNum type="arabicPeriod"/>
            </a:pPr>
            <a:endParaRPr lang="pt-BR" sz="2000" b="1" dirty="0" smtClean="0"/>
          </a:p>
          <a:p>
            <a:pPr marL="457200" indent="-457200" algn="just">
              <a:buAutoNum type="arabicPeriod"/>
            </a:pPr>
            <a:endParaRPr lang="pt-BR" sz="2000" b="1" dirty="0" smtClean="0"/>
          </a:p>
          <a:p>
            <a:pPr marL="457200" indent="-457200" algn="just">
              <a:buAutoNum type="arabicPeriod"/>
            </a:pPr>
            <a:endParaRPr lang="pt-BR" sz="2000" dirty="0"/>
          </a:p>
          <a:p>
            <a:pPr marL="457200" indent="-457200">
              <a:buAutoNum type="arabicPeriod"/>
            </a:pPr>
            <a:endParaRPr lang="pt-BR" sz="19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2409825"/>
            <a:ext cx="80962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777686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3. Todas as estruturas devem ser estruturas de Lewis corretas</a:t>
            </a:r>
            <a:r>
              <a:rPr lang="pt-BR" sz="2000" dirty="0" smtClean="0"/>
              <a:t>.</a:t>
            </a:r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pPr algn="just"/>
            <a:r>
              <a:rPr lang="pt-BR" sz="2000" dirty="0" smtClean="0"/>
              <a:t>4</a:t>
            </a:r>
            <a:r>
              <a:rPr lang="pt-BR" sz="2000" dirty="0"/>
              <a:t>. A energia do híbrido de ressonância é menor do que a energia de qualquer uma das estruturas contribuintes</a:t>
            </a:r>
            <a:r>
              <a:rPr lang="pt-BR" sz="2000" dirty="0" smtClean="0"/>
              <a:t>.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endParaRPr lang="pt-BR" sz="2000" b="1" dirty="0" smtClean="0"/>
          </a:p>
          <a:p>
            <a:pPr algn="just"/>
            <a:r>
              <a:rPr lang="pt-BR" sz="1900" dirty="0"/>
              <a:t>5. Quanto mais estável é uma estrutura (quando analisada isoladamente), maior é </a:t>
            </a:r>
            <a:r>
              <a:rPr lang="pt-BR" sz="1900" dirty="0" err="1"/>
              <a:t>a</a:t>
            </a:r>
            <a:r>
              <a:rPr lang="pt-BR" sz="1900" dirty="0"/>
              <a:t> sua contribuição para o híbrido.</a:t>
            </a:r>
          </a:p>
          <a:p>
            <a:pPr algn="just"/>
            <a:endParaRPr lang="pt-BR" sz="2000" b="1" dirty="0"/>
          </a:p>
          <a:p>
            <a:endParaRPr lang="pt-BR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5616624" cy="179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61048"/>
            <a:ext cx="4752527" cy="137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75134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Como podemos decidir se uma estrutura de ressonância é mais estável do que outra? </a:t>
            </a:r>
            <a:endParaRPr lang="pt-BR" dirty="0" smtClean="0"/>
          </a:p>
          <a:p>
            <a:pPr algn="just"/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Quanto </a:t>
            </a:r>
            <a:r>
              <a:rPr lang="pt-BR" dirty="0"/>
              <a:t>mais ligações covalentes uma estrutura possui, mais estável </a:t>
            </a:r>
            <a:r>
              <a:rPr lang="pt-BR" dirty="0" smtClean="0"/>
              <a:t>ela é. </a:t>
            </a:r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A </a:t>
            </a:r>
            <a:r>
              <a:rPr lang="pt-BR" dirty="0"/>
              <a:t>separação de cargas opostas requer energia e, portanto, uma estrutura com cargas opostas separadas é menos </a:t>
            </a:r>
            <a:r>
              <a:rPr lang="pt-BR" dirty="0" smtClean="0"/>
              <a:t>estável, </a:t>
            </a:r>
            <a:r>
              <a:rPr lang="pt-BR" dirty="0" err="1" smtClean="0"/>
              <a:t>e</a:t>
            </a:r>
            <a:r>
              <a:rPr lang="pt-BR" dirty="0" smtClean="0"/>
              <a:t>  faz </a:t>
            </a:r>
            <a:r>
              <a:rPr lang="pt-BR" dirty="0"/>
              <a:t>uma </a:t>
            </a:r>
            <a:r>
              <a:rPr lang="pt-BR" dirty="0" smtClean="0"/>
              <a:t>contribuic</a:t>
            </a:r>
            <a:r>
              <a:rPr lang="pt-BR" dirty="0"/>
              <a:t>̧ão menor para o </a:t>
            </a:r>
            <a:r>
              <a:rPr lang="pt-BR" dirty="0" smtClean="0"/>
              <a:t>híbrido.</a:t>
            </a:r>
          </a:p>
          <a:p>
            <a:pPr marL="342900" indent="-342900" algn="just">
              <a:buAutoNum type="arabicPeriod"/>
            </a:pPr>
            <a:endParaRPr lang="pt-BR" dirty="0" smtClean="0"/>
          </a:p>
          <a:p>
            <a:pPr marL="342900" indent="-342900" algn="just">
              <a:buAutoNum type="arabicPeriod"/>
            </a:pPr>
            <a:r>
              <a:rPr lang="pt-BR" dirty="0" smtClean="0"/>
              <a:t> </a:t>
            </a:r>
            <a:r>
              <a:rPr lang="pt-BR" dirty="0"/>
              <a:t>As estruturas nas quais todos os átomos possuem suas camadas de valência completas de elétrons </a:t>
            </a:r>
            <a:r>
              <a:rPr lang="pt-BR" dirty="0" smtClean="0"/>
              <a:t>são </a:t>
            </a:r>
            <a:r>
              <a:rPr lang="pt-BR" dirty="0"/>
              <a:t>especialmente </a:t>
            </a:r>
            <a:r>
              <a:rPr lang="pt-BR" dirty="0" smtClean="0"/>
              <a:t>estáveis</a:t>
            </a:r>
            <a:r>
              <a:rPr lang="pt-BR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095500"/>
            <a:ext cx="5290914" cy="24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836713"/>
            <a:ext cx="8316416" cy="1944216"/>
          </a:xfrm>
        </p:spPr>
        <p:txBody>
          <a:bodyPr>
            <a:noAutofit/>
          </a:bodyPr>
          <a:lstStyle/>
          <a:p>
            <a:pPr algn="l"/>
            <a:r>
              <a:rPr lang="pt-BR" sz="2000" smtClean="0">
                <a:latin typeface="+mn-lt"/>
              </a:rPr>
              <a:t>Um</a:t>
            </a:r>
            <a:r>
              <a:rPr lang="vi-VN" sz="200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sistema conjugado envolve no mínimo um átomo com um orbital </a:t>
            </a:r>
            <a:r>
              <a:rPr lang="vi-VN" sz="2000" i="1" dirty="0" smtClean="0">
                <a:latin typeface="+mn-lt"/>
              </a:rPr>
              <a:t>p</a:t>
            </a:r>
            <a:r>
              <a:rPr lang="vi-VN" sz="2000" dirty="0" smtClean="0">
                <a:latin typeface="+mn-lt"/>
              </a:rPr>
              <a:t> adjacente a no mínimo uma ligação </a:t>
            </a:r>
            <a:r>
              <a:rPr lang="el-GR" sz="2000" dirty="0" smtClean="0">
                <a:latin typeface="+mn-lt"/>
              </a:rPr>
              <a:t>π. </a:t>
            </a: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vi-VN" sz="2000" dirty="0" smtClean="0">
                <a:latin typeface="+mn-lt"/>
              </a:rPr>
              <a:t>O átomo adjacente com o orbital p pode ser parte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outra ligação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π</a:t>
            </a:r>
            <a:r>
              <a:rPr lang="el-GR" sz="2000" dirty="0" smtClean="0">
                <a:latin typeface="+mn-lt"/>
              </a:rPr>
              <a:t>,</a:t>
            </a:r>
            <a:r>
              <a:rPr lang="vi-VN" sz="2000" dirty="0" smtClean="0">
                <a:latin typeface="+mn-lt"/>
              </a:rPr>
              <a:t> ou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um radical</a:t>
            </a:r>
            <a:r>
              <a:rPr lang="vi-VN" sz="2000" dirty="0" smtClean="0">
                <a:latin typeface="+mn-lt"/>
              </a:rPr>
              <a:t>,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um cátion </a:t>
            </a:r>
            <a:r>
              <a:rPr lang="vi-VN" sz="2000" dirty="0" smtClean="0">
                <a:latin typeface="+mn-lt"/>
              </a:rPr>
              <a:t>ou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um ânion</a:t>
            </a:r>
            <a:r>
              <a:rPr lang="vi-VN" sz="2000" dirty="0" smtClean="0">
                <a:latin typeface="+mn-lt"/>
              </a:rPr>
              <a:t>, intermediário de uma reação</a:t>
            </a:r>
            <a:r>
              <a:rPr lang="pt-BR" sz="2000" dirty="0" smtClean="0">
                <a:latin typeface="+mn-lt"/>
              </a:rPr>
              <a:t>.</a:t>
            </a:r>
            <a:r>
              <a:rPr lang="pt-BR" sz="2000" i="1" dirty="0" smtClean="0">
                <a:latin typeface="+mn-lt"/>
              </a:rPr>
              <a:t/>
            </a:r>
            <a:br>
              <a:rPr lang="pt-BR" sz="2000" i="1" dirty="0" smtClean="0">
                <a:latin typeface="+mn-lt"/>
              </a:rPr>
            </a:br>
            <a:endParaRPr lang="pt-BR" sz="20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69" t="31988" r="8301" b="19685"/>
          <a:stretch>
            <a:fillRect/>
          </a:stretch>
        </p:blipFill>
        <p:spPr bwMode="auto">
          <a:xfrm>
            <a:off x="1403648" y="2924944"/>
            <a:ext cx="6962978" cy="29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6353945"/>
            <a:ext cx="8316416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 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radical, um cátion ou um ânion que é adjacente a uma ou mais ligações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a posição adjacente é </a:t>
            </a: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chamada alílica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pt-B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202"/>
            <a:ext cx="8229600" cy="1417638"/>
          </a:xfrm>
        </p:spPr>
        <p:txBody>
          <a:bodyPr>
            <a:noAutofit/>
          </a:bodyPr>
          <a:lstStyle/>
          <a:p>
            <a:r>
              <a:rPr lang="vi-VN" sz="2600" b="1" dirty="0">
                <a:latin typeface="Calibri" pitchFamily="34" charset="0"/>
              </a:rPr>
              <a:t>Controle Cinético contra ControleTermodinâmico de uma Reação Química</a:t>
            </a:r>
            <a:br>
              <a:rPr lang="vi-VN" sz="2600" b="1" dirty="0">
                <a:latin typeface="Calibri" pitchFamily="34" charset="0"/>
              </a:rPr>
            </a:br>
            <a:r>
              <a:rPr lang="pt-BR" sz="2600" b="1" dirty="0">
                <a:latin typeface="Calibri" pitchFamily="34" charset="0"/>
              </a:rPr>
              <a:t> </a:t>
            </a:r>
            <a:r>
              <a:rPr lang="pt-BR" sz="2600" b="1" i="1" dirty="0">
                <a:latin typeface="Calibri" pitchFamily="34" charset="0"/>
              </a:rPr>
              <a:t/>
            </a:r>
            <a:br>
              <a:rPr lang="pt-BR" sz="2600" b="1" i="1" dirty="0">
                <a:latin typeface="Calibri" pitchFamily="34" charset="0"/>
              </a:rPr>
            </a:br>
            <a:endParaRPr lang="pt-BR" sz="2600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067" t="19685" r="27669" b="14764"/>
          <a:stretch>
            <a:fillRect/>
          </a:stretch>
        </p:blipFill>
        <p:spPr bwMode="auto">
          <a:xfrm>
            <a:off x="179512" y="1465257"/>
            <a:ext cx="8964488" cy="53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4141529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i="1" dirty="0" smtClean="0"/>
              <a:t>Quando o 3-bromo-1-buteno é submetido à condições de reação de temperatura elevada, resulta em uma mistura em equilíbrio na qual predomina o produto 1,4.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301" t="18209" r="16601" b="14764"/>
          <a:stretch>
            <a:fillRect/>
          </a:stretch>
        </p:blipFill>
        <p:spPr bwMode="auto">
          <a:xfrm>
            <a:off x="-180527" y="1556792"/>
            <a:ext cx="94708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528" y="40466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Figura -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diagrama esquemático de energia livre contra coordenada de reação para a adição 1,2 e 1,4 de HBr a 1,3-butadieno. </a:t>
            </a:r>
            <a:endParaRPr lang="pt-BR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135" t="56594" r="12451" b="12303"/>
          <a:stretch>
            <a:fillRect/>
          </a:stretch>
        </p:blipFill>
        <p:spPr bwMode="auto">
          <a:xfrm>
            <a:off x="35497" y="2132856"/>
            <a:ext cx="9108504" cy="243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91282"/>
            <a:ext cx="8229600" cy="1417638"/>
          </a:xfrm>
        </p:spPr>
        <p:txBody>
          <a:bodyPr>
            <a:noAutofit/>
          </a:bodyPr>
          <a:lstStyle/>
          <a:p>
            <a:pPr algn="just"/>
            <a:r>
              <a:rPr lang="vi-VN" sz="2400" b="1" dirty="0">
                <a:latin typeface="Calibri" pitchFamily="34" charset="0"/>
              </a:rPr>
              <a:t>A Reação de Diels-Alder: Uma Reação de Cicloadição-1,4 </a:t>
            </a:r>
            <a:r>
              <a:rPr lang="vi-VN" sz="2400" b="1" dirty="0" smtClean="0">
                <a:latin typeface="Calibri" pitchFamily="34" charset="0"/>
              </a:rPr>
              <a:t>de Dienos</a:t>
            </a:r>
            <a:r>
              <a:rPr lang="pt-BR" sz="2400" b="1" dirty="0" smtClean="0">
                <a:latin typeface="Calibri" pitchFamily="34" charset="0"/>
              </a:rPr>
              <a:t/>
            </a:r>
            <a:br>
              <a:rPr lang="pt-BR" sz="2400" b="1" dirty="0" smtClean="0">
                <a:latin typeface="Calibri" pitchFamily="34" charset="0"/>
              </a:rPr>
            </a:br>
            <a:r>
              <a:rPr lang="pt-BR" sz="2000" b="1" dirty="0">
                <a:latin typeface="Calibri" pitchFamily="34" charset="0"/>
              </a:rPr>
              <a:t/>
            </a:r>
            <a:br>
              <a:rPr lang="pt-BR" sz="2000" b="1" dirty="0">
                <a:latin typeface="Calibri" pitchFamily="34" charset="0"/>
              </a:rPr>
            </a:br>
            <a:r>
              <a:rPr lang="pt-BR" sz="2000" b="1" dirty="0" smtClean="0">
                <a:latin typeface="Calibri" pitchFamily="34" charset="0"/>
              </a:rPr>
              <a:t>Nobel da Química (1950) -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</a:rPr>
              <a:t>Q</a:t>
            </a:r>
            <a:r>
              <a:rPr lang="vi-VN" sz="2000" dirty="0" smtClean="0">
                <a:latin typeface="Calibri" pitchFamily="34" charset="0"/>
              </a:rPr>
              <a:t>uímicos alemães, Otto Diels e Kurt Alder, desenvolveram uma reação de cicloadição-1,4 de dienos</a:t>
            </a:r>
            <a:r>
              <a:rPr lang="pt-BR" sz="2000" dirty="0" smtClean="0">
                <a:latin typeface="Calibri" pitchFamily="34" charset="0"/>
              </a:rPr>
              <a:t>.</a:t>
            </a:r>
            <a:br>
              <a:rPr lang="pt-BR" sz="2000" dirty="0" smtClean="0">
                <a:latin typeface="Calibri" pitchFamily="34" charset="0"/>
              </a:rPr>
            </a:br>
            <a:r>
              <a:rPr lang="vi-VN" sz="2000" dirty="0">
                <a:latin typeface="Calibri" pitchFamily="34" charset="0"/>
              </a:rPr>
              <a:t/>
            </a:r>
            <a:br>
              <a:rPr lang="vi-VN" sz="2000" dirty="0">
                <a:latin typeface="Calibri" pitchFamily="34" charset="0"/>
              </a:rPr>
            </a:br>
            <a:r>
              <a:rPr lang="pt-BR" sz="2000" i="1" dirty="0" smtClean="0">
                <a:latin typeface="Calibri" pitchFamily="34" charset="0"/>
              </a:rPr>
              <a:t>.</a:t>
            </a:r>
            <a:r>
              <a:rPr lang="pt-BR" sz="2000" i="1" dirty="0">
                <a:latin typeface="Calibri" pitchFamily="34" charset="0"/>
              </a:rPr>
              <a:t/>
            </a:r>
            <a:br>
              <a:rPr lang="pt-BR" sz="2000" i="1" dirty="0">
                <a:latin typeface="Calibri" pitchFamily="34" charset="0"/>
              </a:rPr>
            </a:br>
            <a:r>
              <a:rPr lang="vi-VN" sz="2000" dirty="0">
                <a:latin typeface="Calibri" pitchFamily="34" charset="0"/>
              </a:rPr>
              <a:t/>
            </a:r>
            <a:br>
              <a:rPr lang="vi-VN" sz="2000" dirty="0">
                <a:latin typeface="Calibri" pitchFamily="34" charset="0"/>
              </a:rPr>
            </a:br>
            <a:r>
              <a:rPr lang="pt-BR" sz="2000" i="1" dirty="0">
                <a:latin typeface="Calibri" pitchFamily="34" charset="0"/>
              </a:rPr>
              <a:t/>
            </a:r>
            <a:br>
              <a:rPr lang="pt-BR" sz="2000" i="1" dirty="0">
                <a:latin typeface="Calibri" pitchFamily="34" charset="0"/>
              </a:rPr>
            </a:br>
            <a:endParaRPr lang="pt-BR" sz="2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34" t="56594" r="27669" b="12303"/>
          <a:stretch>
            <a:fillRect/>
          </a:stretch>
        </p:blipFill>
        <p:spPr bwMode="auto">
          <a:xfrm>
            <a:off x="323528" y="2636912"/>
            <a:ext cx="84319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DIENO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conjugado 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(um sistema com 4 elétrons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π)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composto 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contendo uma ligação dupla (um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sistema 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com 2 elétrons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π)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DIENÓFILO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produto de uma reação de Diels–Alder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ADUTO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669" t="41831" r="41503" b="41831"/>
          <a:stretch>
            <a:fillRect/>
          </a:stretch>
        </p:blipFill>
        <p:spPr bwMode="auto">
          <a:xfrm>
            <a:off x="1403648" y="3752303"/>
            <a:ext cx="6984776" cy="20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171575"/>
            <a:ext cx="76295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868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1556792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latin typeface="Calibri" pitchFamily="34" charset="0"/>
              </a:rPr>
              <a:t>P</a:t>
            </a:r>
            <a:r>
              <a:rPr lang="vi-VN" sz="2000" dirty="0" smtClean="0">
                <a:latin typeface="Calibri" pitchFamily="34" charset="0"/>
              </a:rPr>
              <a:t>reparac</a:t>
            </a:r>
            <a:r>
              <a:rPr lang="vi-VN" sz="2000" dirty="0">
                <a:latin typeface="Calibri" pitchFamily="34" charset="0"/>
              </a:rPr>
              <a:t>̧ão de um intermediário na </a:t>
            </a:r>
            <a:r>
              <a:rPr lang="vi-VN" sz="2000" b="1" dirty="0">
                <a:solidFill>
                  <a:srgbClr val="FF0000"/>
                </a:solidFill>
                <a:latin typeface="Calibri" pitchFamily="34" charset="0"/>
              </a:rPr>
              <a:t>síntese da droga anticâncer Taxol </a:t>
            </a:r>
            <a:r>
              <a:rPr lang="vi-VN" sz="2000" dirty="0">
                <a:latin typeface="Calibri" pitchFamily="34" charset="0"/>
              </a:rPr>
              <a:t>(paclitaxel) feita por K. C. Nicolaou (</a:t>
            </a:r>
            <a:r>
              <a:rPr lang="vi-VN" sz="2000" i="1" dirty="0">
                <a:latin typeface="Calibri" pitchFamily="34" charset="0"/>
              </a:rPr>
              <a:t>Scripps Research Institute e Universidade da Califór- nia, em San Diego</a:t>
            </a:r>
            <a:r>
              <a:rPr lang="vi-VN" sz="2000" dirty="0" smtClean="0">
                <a:latin typeface="Calibri" pitchFamily="34" charset="0"/>
              </a:rPr>
              <a:t>)</a:t>
            </a:r>
            <a:r>
              <a:rPr lang="pt-BR" sz="2000" dirty="0" smtClean="0">
                <a:latin typeface="Calibri" pitchFamily="34" charset="0"/>
              </a:rPr>
              <a:t>.</a:t>
            </a:r>
            <a:br>
              <a:rPr lang="pt-BR" sz="2000" dirty="0" smtClean="0">
                <a:latin typeface="Calibri" pitchFamily="34" charset="0"/>
              </a:rPr>
            </a:br>
            <a:r>
              <a:rPr lang="pt-BR" sz="2000" i="1" dirty="0">
                <a:latin typeface="Calibri" pitchFamily="34" charset="0"/>
              </a:rPr>
              <a:t/>
            </a:r>
            <a:br>
              <a:rPr lang="pt-BR" sz="2000" i="1" dirty="0">
                <a:latin typeface="Calibri" pitchFamily="34" charset="0"/>
              </a:rPr>
            </a:br>
            <a:endParaRPr lang="pt-BR" sz="20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69" t="19685" r="13834" b="9843"/>
          <a:stretch>
            <a:fillRect/>
          </a:stretch>
        </p:blipFill>
        <p:spPr bwMode="auto">
          <a:xfrm>
            <a:off x="777284" y="1628800"/>
            <a:ext cx="7611140" cy="515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vi-VN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Fatores que Favorecem a Reação de Diels–Alder</a:t>
            </a:r>
            <a:br>
              <a:rPr lang="vi-VN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t-BR" sz="2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pt-BR" sz="2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pt-BR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3000" dirty="0" smtClean="0"/>
              <a:t>U</a:t>
            </a:r>
            <a:r>
              <a:rPr lang="vi-VN" sz="3000" dirty="0" smtClean="0"/>
              <a:t>tilização de dienos e dienófilos que têm propriedades </a:t>
            </a:r>
            <a:r>
              <a:rPr lang="pt-BR" sz="3000" dirty="0" smtClean="0"/>
              <a:t>co</a:t>
            </a:r>
            <a:r>
              <a:rPr lang="vi-VN" sz="3000" dirty="0" smtClean="0"/>
              <a:t>mplementares em doar elétrons e em atrair elétrons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669" t="56594" r="8301" b="14764"/>
          <a:stretch>
            <a:fillRect/>
          </a:stretch>
        </p:blipFill>
        <p:spPr bwMode="auto">
          <a:xfrm>
            <a:off x="-286327" y="2564904"/>
            <a:ext cx="94488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Esteroquímica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067" t="18701" r="27669" b="7382"/>
          <a:stretch>
            <a:fillRect/>
          </a:stretch>
        </p:blipFill>
        <p:spPr bwMode="auto">
          <a:xfrm>
            <a:off x="288032" y="999656"/>
            <a:ext cx="8676456" cy="58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067" t="43307" r="27669" b="19685"/>
          <a:stretch>
            <a:fillRect/>
          </a:stretch>
        </p:blipFill>
        <p:spPr bwMode="auto">
          <a:xfrm>
            <a:off x="179512" y="764704"/>
            <a:ext cx="890476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7669" t="24606" r="11067" b="46752"/>
          <a:stretch>
            <a:fillRect/>
          </a:stretch>
        </p:blipFill>
        <p:spPr bwMode="auto">
          <a:xfrm>
            <a:off x="467544" y="4149080"/>
            <a:ext cx="7971129" cy="20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04056"/>
            <a:ext cx="8496944" cy="2348880"/>
          </a:xfrm>
        </p:spPr>
        <p:txBody>
          <a:bodyPr>
            <a:normAutofit fontScale="90000"/>
          </a:bodyPr>
          <a:lstStyle/>
          <a:p>
            <a:pPr algn="l"/>
            <a:r>
              <a:rPr lang="vi-VN" sz="2400" dirty="0" smtClean="0"/>
              <a:t>Os dienos cíclicos, </a:t>
            </a:r>
            <a:r>
              <a:rPr lang="vi-VN" sz="2400" b="1" dirty="0" smtClean="0">
                <a:solidFill>
                  <a:srgbClr val="0070C0"/>
                </a:solidFill>
              </a:rPr>
              <a:t>nos quais as ligações duplas são mantidas na conformação s-cis</a:t>
            </a:r>
            <a:r>
              <a:rPr lang="vi-VN" sz="2400" dirty="0" smtClean="0"/>
              <a:t>, são altamente reativos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200" dirty="0" smtClean="0"/>
              <a:t>Exemplo: </a:t>
            </a:r>
            <a:r>
              <a:rPr lang="vi-VN" sz="2200" dirty="0" smtClean="0"/>
              <a:t>O ciclopentadieno reage com o anidrido maleico à </a:t>
            </a:r>
            <a:r>
              <a:rPr lang="pt-BR" sz="2200" dirty="0" smtClean="0"/>
              <a:t>t.a. </a:t>
            </a:r>
            <a:r>
              <a:rPr lang="vi-VN" sz="2200" dirty="0" smtClean="0"/>
              <a:t>com rendimento quantitativo:</a:t>
            </a:r>
            <a:r>
              <a:rPr lang="vi-VN" sz="2000" dirty="0" smtClean="0"/>
              <a:t/>
            </a:r>
            <a:br>
              <a:rPr lang="vi-VN" sz="2000" dirty="0" smtClean="0"/>
            </a:b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35" t="28051" r="11067" b="24606"/>
          <a:stretch>
            <a:fillRect/>
          </a:stretch>
        </p:blipFill>
        <p:spPr bwMode="auto">
          <a:xfrm>
            <a:off x="30200" y="2564904"/>
            <a:ext cx="8862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290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667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85989"/>
            <a:ext cx="9143999" cy="19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3528" y="4299193"/>
            <a:ext cx="87849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dirty="0"/>
              <a:t>As configurações eletrônicas no estado fundamental de alguns elementos do segundo período</a:t>
            </a:r>
            <a:r>
              <a:rPr lang="pt-BR" sz="1700" dirty="0" smtClean="0"/>
              <a:t>. </a:t>
            </a:r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753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239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56645"/>
            <a:ext cx="72675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429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47529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39552" y="441097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/>
              <a:t>Uma </a:t>
            </a:r>
            <a:r>
              <a:rPr lang="pt-BR" b="1" dirty="0">
                <a:solidFill>
                  <a:schemeClr val="tx2"/>
                </a:solidFill>
              </a:rPr>
              <a:t>ligação sigma </a:t>
            </a:r>
            <a:r>
              <a:rPr lang="pt-BR" b="1" dirty="0" smtClean="0">
                <a:solidFill>
                  <a:schemeClr val="tx2"/>
                </a:solidFill>
              </a:rPr>
              <a:t>(</a:t>
            </a:r>
            <a:r>
              <a:rPr lang="pt-BR" b="1" dirty="0" smtClean="0">
                <a:solidFill>
                  <a:schemeClr val="tx2"/>
                </a:solidFill>
                <a:sym typeface="Symbol"/>
              </a:rPr>
              <a:t></a:t>
            </a:r>
            <a:r>
              <a:rPr lang="pt-BR" b="1" dirty="0" smtClean="0">
                <a:solidFill>
                  <a:schemeClr val="tx2"/>
                </a:solidFill>
              </a:rPr>
              <a:t>) </a:t>
            </a:r>
            <a:r>
              <a:rPr lang="pt-BR" dirty="0"/>
              <a:t>(um tipo de ligação simples) é aquela na qual a densidade eletrônica tem simetria circular quando vista ao longo do eixo de ligação. 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Uma </a:t>
            </a:r>
            <a:r>
              <a:rPr lang="pt-BR" b="1" dirty="0">
                <a:solidFill>
                  <a:schemeClr val="tx2"/>
                </a:solidFill>
              </a:rPr>
              <a:t>ligação </a:t>
            </a:r>
            <a:r>
              <a:rPr lang="pt-BR" b="1" dirty="0" err="1">
                <a:solidFill>
                  <a:schemeClr val="tx2"/>
                </a:solidFill>
              </a:rPr>
              <a:t>pi</a:t>
            </a: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</a:rPr>
              <a:t>(</a:t>
            </a:r>
            <a:r>
              <a:rPr lang="pt-BR" b="1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pt-BR" b="1" dirty="0" smtClean="0">
                <a:solidFill>
                  <a:schemeClr val="tx2"/>
                </a:solidFill>
              </a:rPr>
              <a:t>)</a:t>
            </a:r>
            <a:r>
              <a:rPr lang="pt-BR" dirty="0" smtClean="0"/>
              <a:t>, </a:t>
            </a:r>
            <a:r>
              <a:rPr lang="pt-BR" dirty="0"/>
              <a:t>parte das ligações duplas e triplas </a:t>
            </a:r>
            <a:r>
              <a:rPr lang="pt-BR" dirty="0" smtClean="0"/>
              <a:t>C–C, </a:t>
            </a:r>
            <a:r>
              <a:rPr lang="pt-BR" dirty="0"/>
              <a:t>é aquela na qual as densidades eletrônicas de dois orbitais p adjacentes paralelos se </a:t>
            </a:r>
            <a:r>
              <a:rPr lang="pt-BR" dirty="0" smtClean="0"/>
              <a:t>sobrepõem </a:t>
            </a:r>
            <a:r>
              <a:rPr lang="pt-BR" dirty="0"/>
              <a:t>lateralmente para formar um orbital molecular </a:t>
            </a:r>
            <a:r>
              <a:rPr lang="pt-BR" dirty="0" smtClean="0"/>
              <a:t>ligante </a:t>
            </a:r>
            <a:r>
              <a:rPr lang="pt-BR" b="1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02699" cy="5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7"/>
            <a:ext cx="3744416" cy="91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0" y="3057525"/>
            <a:ext cx="7048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1135</Words>
  <Application>Microsoft Office PowerPoint</Application>
  <PresentationFormat>Apresentação na tela (4:3)</PresentationFormat>
  <Paragraphs>111</Paragraphs>
  <Slides>44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Tema do Office</vt:lpstr>
      <vt:lpstr>CS ChemDraw Drawing</vt:lpstr>
      <vt:lpstr>Capítulo 13 – Sistemas insaturados conjugados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Sistemas conjugados  Envolvem no mínimo um átomo com um orbital p adjacente a no mínimo uma ligação π.   O átomo adjacente com o orbital p pode ser parte de outra ligação π, ou um radical, um cátion ou um ânion, intermediário de uma reação.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Um sistema conjugado envolve no mínimo um átomo com um orbital p adjacente a no mínimo uma ligação π.   O átomo adjacente com o orbital p pode ser parte de outra ligação π, ou um radical, um cátion ou um ânion, intermediário de uma reação. </vt:lpstr>
      <vt:lpstr>Controle Cinético contra ControleTermodinâmico de uma Reação Química   </vt:lpstr>
      <vt:lpstr>Slide 36</vt:lpstr>
      <vt:lpstr>Slide 37</vt:lpstr>
      <vt:lpstr>A Reação de Diels-Alder: Uma Reação de Cicloadição-1,4 de Dienos  Nobel da Química (1950) - Químicos alemães, Otto Diels e Kurt Alder, desenvolveram uma reação de cicloadição-1,4 de dienos.  .   </vt:lpstr>
      <vt:lpstr>Slide 39</vt:lpstr>
      <vt:lpstr>Preparação de um intermediário na síntese da droga anticâncer Taxol (paclitaxel) feita por K. C. Nicolaou (Scripps Research Institute e Universidade da Califór- nia, em San Diego).  </vt:lpstr>
      <vt:lpstr>Fatores que Favorecem a Reação de Diels–Alder  </vt:lpstr>
      <vt:lpstr>Esteroquímica</vt:lpstr>
      <vt:lpstr>Slide 43</vt:lpstr>
      <vt:lpstr>Os dienos cíclicos, nos quais as ligações duplas são mantidas na conformação s-cis, são altamente reativos    Exemplo: O ciclopentadieno reage com o anidrido maleico à t.a. com rendimento quantitativo: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EAD</dc:creator>
  <cp:lastModifiedBy>EAD</cp:lastModifiedBy>
  <cp:revision>4</cp:revision>
  <dcterms:created xsi:type="dcterms:W3CDTF">2016-10-04T21:52:02Z</dcterms:created>
  <dcterms:modified xsi:type="dcterms:W3CDTF">2018-06-04T20:40:10Z</dcterms:modified>
</cp:coreProperties>
</file>