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56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57" r:id="rId24"/>
    <p:sldId id="258" r:id="rId25"/>
    <p:sldId id="259" r:id="rId26"/>
    <p:sldId id="287" r:id="rId27"/>
    <p:sldId id="283" r:id="rId28"/>
    <p:sldId id="285" r:id="rId29"/>
    <p:sldId id="284" r:id="rId30"/>
    <p:sldId id="286" r:id="rId31"/>
    <p:sldId id="260" r:id="rId32"/>
    <p:sldId id="261" r:id="rId33"/>
    <p:sldId id="262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7E6C6-D3E6-4C0C-955F-3198196726B7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EDE40-F187-4192-84B8-6BD7C9968EB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6601" t="34449" r="16601" b="10335"/>
          <a:stretch>
            <a:fillRect/>
          </a:stretch>
        </p:blipFill>
        <p:spPr bwMode="auto">
          <a:xfrm>
            <a:off x="179512" y="1484784"/>
            <a:ext cx="8691103" cy="4039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52536" y="446807"/>
            <a:ext cx="9396536" cy="1470025"/>
          </a:xfrm>
        </p:spPr>
        <p:txBody>
          <a:bodyPr>
            <a:normAutofit/>
          </a:bodyPr>
          <a:lstStyle/>
          <a:p>
            <a:r>
              <a:rPr lang="pt-BR" sz="3000" b="1" dirty="0" smtClean="0"/>
              <a:t>Capítulo 13 – </a:t>
            </a:r>
            <a:r>
              <a:rPr lang="pt-BR" sz="3000" dirty="0" smtClean="0"/>
              <a:t>Sistemas insaturados conjugados </a:t>
            </a:r>
            <a:endParaRPr lang="pt-BR" sz="3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02699" cy="5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836712"/>
            <a:ext cx="6032828" cy="358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437112"/>
            <a:ext cx="3729902" cy="184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6871967" cy="37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95536" y="4826675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 formação hipotética do metano a partir de um átomo de carbono com hibridização sp</a:t>
            </a:r>
            <a:r>
              <a:rPr lang="pt-BR" baseline="30000" dirty="0"/>
              <a:t>3</a:t>
            </a:r>
            <a:r>
              <a:rPr lang="pt-BR" dirty="0"/>
              <a:t> e quatro átomos de hidrogênio. Na hibridização de orbitais combinamos os orbitais, não os elétrons. Os elétrons podem ser colocados nos orbitais híbridos de acordo com a necessidade de formação de ligações, mas sempre em concordância com o princípio da exclusão de </a:t>
            </a:r>
            <a:r>
              <a:rPr lang="pt-BR" dirty="0" err="1"/>
              <a:t>Pauli</a:t>
            </a:r>
            <a:r>
              <a:rPr lang="pt-BR" dirty="0"/>
              <a:t> de que no máximo dois elétrons (com spins opostos) ocupem </a:t>
            </a:r>
            <a:r>
              <a:rPr lang="pt-BR" dirty="0" err="1" smtClean="0"/>
              <a:t>cad</a:t>
            </a:r>
            <a:r>
              <a:rPr lang="pt-BR" dirty="0" smtClean="0"/>
              <a:t> </a:t>
            </a:r>
            <a:r>
              <a:rPr lang="pt-BR" dirty="0" err="1" smtClean="0"/>
              <a:t>aum</a:t>
            </a:r>
            <a:r>
              <a:rPr lang="pt-BR" dirty="0" smtClean="0"/>
              <a:t> </a:t>
            </a:r>
            <a:r>
              <a:rPr lang="pt-BR" dirty="0"/>
              <a:t>dos orbitais.</a:t>
            </a:r>
          </a:p>
          <a:p>
            <a:r>
              <a:rPr lang="pt-BR" dirty="0"/>
              <a:t> 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3400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1852613"/>
            <a:ext cx="82105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45224"/>
            <a:ext cx="81153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827584" y="4941168"/>
            <a:ext cx="74888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dirty="0"/>
              <a:t>Uma ligaç</a:t>
            </a:r>
            <a:r>
              <a:rPr lang="vi-VN" sz="1600" dirty="0" smtClean="0"/>
              <a:t>ã</a:t>
            </a:r>
            <a:r>
              <a:rPr lang="pt-BR" sz="1600" dirty="0" smtClean="0"/>
              <a:t>o </a:t>
            </a:r>
            <a:r>
              <a:rPr lang="vi-VN" sz="1600" dirty="0" smtClean="0"/>
              <a:t>sigma</a:t>
            </a:r>
            <a:r>
              <a:rPr lang="pt-BR" sz="1600" dirty="0" smtClean="0"/>
              <a:t>.</a:t>
            </a:r>
            <a:endParaRPr lang="vi-VN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3" y="1268760"/>
            <a:ext cx="5245287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08720"/>
            <a:ext cx="3333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588" y="1412776"/>
            <a:ext cx="736282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251520" y="4581128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(a) </a:t>
            </a:r>
            <a:r>
              <a:rPr lang="pt-BR" dirty="0" smtClean="0"/>
              <a:t>Estrutura </a:t>
            </a:r>
            <a:r>
              <a:rPr lang="pt-BR" dirty="0"/>
              <a:t>do etano, baseada em cálculos da mecânica quântica, </a:t>
            </a:r>
            <a:r>
              <a:rPr lang="pt-BR" dirty="0" err="1"/>
              <a:t>a</a:t>
            </a:r>
            <a:r>
              <a:rPr lang="pt-BR" dirty="0"/>
              <a:t> superfície sólida interna representa uma região de alta densidade eletrônica. Encontra-se uma alta </a:t>
            </a:r>
            <a:r>
              <a:rPr lang="pt-BR" dirty="0" smtClean="0"/>
              <a:t>densidade </a:t>
            </a:r>
            <a:r>
              <a:rPr lang="pt-BR" dirty="0"/>
              <a:t>eletrônica em cada região de ligação. A superfície reticulada </a:t>
            </a:r>
            <a:r>
              <a:rPr lang="pt-BR" dirty="0" smtClean="0"/>
              <a:t>externa </a:t>
            </a:r>
            <a:r>
              <a:rPr lang="pt-BR" dirty="0"/>
              <a:t>representa, aproximadamente, os limites externos da superfície com a densidade eletrônica </a:t>
            </a:r>
            <a:r>
              <a:rPr lang="pt-BR" dirty="0" smtClean="0"/>
              <a:t>total da </a:t>
            </a:r>
            <a:r>
              <a:rPr lang="pt-BR" dirty="0"/>
              <a:t>molécula. (b) Um modelo de bola e </a:t>
            </a:r>
            <a:r>
              <a:rPr lang="pt-BR" dirty="0" smtClean="0"/>
              <a:t>vareta. (c) Fórmula </a:t>
            </a:r>
            <a:r>
              <a:rPr lang="pt-BR" dirty="0"/>
              <a:t>estrutural do etano, </a:t>
            </a:r>
            <a:r>
              <a:rPr lang="pt-BR" dirty="0" smtClean="0"/>
              <a:t>mostrada </a:t>
            </a:r>
            <a:r>
              <a:rPr lang="pt-BR" dirty="0"/>
              <a:t>em três </a:t>
            </a:r>
            <a:r>
              <a:rPr lang="pt-BR" dirty="0" smtClean="0"/>
              <a:t>dimensões.</a:t>
            </a:r>
            <a:endParaRPr lang="pt-BR" dirty="0"/>
          </a:p>
          <a:p>
            <a:r>
              <a:rPr lang="pt-B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75533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988840"/>
            <a:ext cx="55816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640340"/>
            <a:ext cx="3347864" cy="302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77819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150" y="1333500"/>
            <a:ext cx="67437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467544" y="551723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 Um modelo para os orbitais moleculares ligantes do eteno formados a partir de dois átomos de carbono com hibridização sp</a:t>
            </a:r>
            <a:r>
              <a:rPr lang="pt-BR" baseline="30000" dirty="0"/>
              <a:t>2</a:t>
            </a:r>
            <a:r>
              <a:rPr lang="pt-BR" dirty="0"/>
              <a:t> e quatro átomos de hidrogênio.</a:t>
            </a:r>
          </a:p>
          <a:p>
            <a:r>
              <a:rPr lang="pt-B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43088"/>
            <a:ext cx="65913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95536" y="5180999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(a) Fórmula com cunhas sólida </a:t>
            </a:r>
            <a:r>
              <a:rPr lang="pt-BR" dirty="0" err="1"/>
              <a:t>e</a:t>
            </a:r>
            <a:r>
              <a:rPr lang="pt-BR" dirty="0"/>
              <a:t> tracejada para as ligações sigma no eteno e a representação esquemática da sobreposição dos orbitais p adjacentes que formam a ligação p. (b) Estrutura calculada para o eteno. As cores azul e vermelha indicam sinais opostos de fase em cada lóbulo do orbital molecular p.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96752"/>
            <a:ext cx="3816424" cy="330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Resultado de imagem para tabela period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548680"/>
            <a:ext cx="9108504" cy="6284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4724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2"/>
            <a:ext cx="80295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276872"/>
            <a:ext cx="49911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72104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620688"/>
            <a:ext cx="39528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916832"/>
            <a:ext cx="16859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2780928"/>
            <a:ext cx="67818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257679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140968"/>
            <a:ext cx="544830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5796136" y="4084037"/>
            <a:ext cx="31500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Formação dos orbitais moleculares do etino a partir de dois átomos de carbono hibridizados </a:t>
            </a:r>
            <a:r>
              <a:rPr lang="pt-BR" dirty="0" err="1"/>
              <a:t>sp</a:t>
            </a:r>
            <a:r>
              <a:rPr lang="pt-BR" dirty="0"/>
              <a:t> e dois átomos de hidrogênio. (Os orbitais antiligantes são formados também, mas eles foram </a:t>
            </a:r>
            <a:r>
              <a:rPr lang="pt-BR" dirty="0" smtClean="0"/>
              <a:t>omitidos.</a:t>
            </a:r>
            <a:endParaRPr lang="pt-BR" dirty="0"/>
          </a:p>
          <a:p>
            <a:pPr algn="just"/>
            <a:r>
              <a:rPr lang="pt-B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37528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8313" y="2776711"/>
            <a:ext cx="56673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395536" y="1196752"/>
            <a:ext cx="828092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900" dirty="0" smtClean="0"/>
              <a:t>Mais de </a:t>
            </a:r>
            <a:r>
              <a:rPr lang="pt-BR" sz="1900" dirty="0"/>
              <a:t>uma estrutura de Lewis equivalente pode ser escrita para uma </a:t>
            </a:r>
            <a:r>
              <a:rPr lang="pt-BR" sz="1900" dirty="0" smtClean="0"/>
              <a:t>molécula </a:t>
            </a:r>
            <a:r>
              <a:rPr lang="pt-BR" sz="1900" dirty="0"/>
              <a:t>ou íon. </a:t>
            </a:r>
            <a:endParaRPr lang="pt-BR" sz="1900" dirty="0" smtClean="0"/>
          </a:p>
          <a:p>
            <a:pPr algn="just"/>
            <a:endParaRPr lang="pt-BR" sz="1900" b="1" dirty="0" smtClean="0"/>
          </a:p>
          <a:p>
            <a:pPr algn="just"/>
            <a:r>
              <a:rPr lang="pt-BR" sz="1900" b="1" dirty="0" smtClean="0"/>
              <a:t>Exemplo</a:t>
            </a:r>
            <a:r>
              <a:rPr lang="pt-BR" sz="1900" dirty="0" smtClean="0"/>
              <a:t>: íon </a:t>
            </a:r>
            <a:r>
              <a:rPr lang="pt-BR" sz="1900" dirty="0"/>
              <a:t>carbonato (CO</a:t>
            </a:r>
            <a:r>
              <a:rPr lang="pt-BR" sz="1900" baseline="-25000" dirty="0"/>
              <a:t>3</a:t>
            </a:r>
            <a:r>
              <a:rPr lang="pt-BR" sz="1900" baseline="30000" dirty="0"/>
              <a:t>2</a:t>
            </a:r>
            <a:r>
              <a:rPr lang="pt-BR" sz="1900" baseline="30000" dirty="0" smtClean="0"/>
              <a:t>–</a:t>
            </a:r>
            <a:r>
              <a:rPr lang="pt-BR" sz="1900" dirty="0" smtClean="0"/>
              <a:t>) – Podemos </a:t>
            </a:r>
            <a:r>
              <a:rPr lang="pt-BR" sz="1900" dirty="0"/>
              <a:t>escrever três estruturas diferentes, mas equivalentes</a:t>
            </a:r>
            <a:r>
              <a:rPr lang="pt-BR" sz="1900" b="1" dirty="0"/>
              <a:t>, 1–3</a:t>
            </a:r>
            <a:r>
              <a:rPr lang="pt-BR" sz="1900" b="1" dirty="0" smtClean="0"/>
              <a:t>:</a:t>
            </a:r>
            <a:endParaRPr lang="pt-BR" sz="1900" b="1" dirty="0"/>
          </a:p>
        </p:txBody>
      </p:sp>
      <p:sp>
        <p:nvSpPr>
          <p:cNvPr id="5" name="Retângulo 4"/>
          <p:cNvSpPr/>
          <p:nvPr/>
        </p:nvSpPr>
        <p:spPr>
          <a:xfrm>
            <a:off x="611560" y="4869160"/>
            <a:ext cx="835292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900" dirty="0" smtClean="0"/>
              <a:t>Nenhuma destas estruturas, chamadas de estruturas de ressona</a:t>
            </a:r>
            <a:r>
              <a:rPr lang="pt-BR" sz="1900" dirty="0"/>
              <a:t>̂</a:t>
            </a:r>
            <a:r>
              <a:rPr lang="pt-BR" sz="1900" dirty="0" smtClean="0"/>
              <a:t>ncia ou </a:t>
            </a:r>
            <a:r>
              <a:rPr lang="pt-BR" sz="1900" b="1" dirty="0" smtClean="0">
                <a:solidFill>
                  <a:schemeClr val="tx2"/>
                </a:solidFill>
              </a:rPr>
              <a:t>contribuintes </a:t>
            </a:r>
            <a:r>
              <a:rPr lang="pt-BR" sz="1900" b="1" dirty="0">
                <a:solidFill>
                  <a:schemeClr val="tx2"/>
                </a:solidFill>
              </a:rPr>
              <a:t>de ressonâ</a:t>
            </a:r>
            <a:r>
              <a:rPr lang="pt-BR" sz="1900" b="1" dirty="0" smtClean="0">
                <a:solidFill>
                  <a:schemeClr val="tx2"/>
                </a:solidFill>
              </a:rPr>
              <a:t>ncia</a:t>
            </a:r>
            <a:r>
              <a:rPr lang="pt-BR" sz="1900" dirty="0" smtClean="0"/>
              <a:t>. </a:t>
            </a:r>
            <a:endParaRPr lang="pt-BR" sz="1900" dirty="0"/>
          </a:p>
          <a:p>
            <a:pPr algn="just"/>
            <a:r>
              <a:rPr lang="pt-BR" sz="19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068960"/>
            <a:ext cx="55054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085184"/>
            <a:ext cx="5544616" cy="143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395536" y="889844"/>
            <a:ext cx="83884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900" b="1" dirty="0" smtClean="0">
                <a:solidFill>
                  <a:schemeClr val="tx2"/>
                </a:solidFill>
              </a:rPr>
              <a:t>Características </a:t>
            </a:r>
            <a:r>
              <a:rPr lang="pt-BR" sz="1900" b="1" dirty="0">
                <a:solidFill>
                  <a:schemeClr val="tx2"/>
                </a:solidFill>
              </a:rPr>
              <a:t>dessas </a:t>
            </a:r>
            <a:r>
              <a:rPr lang="pt-BR" sz="1900" b="1" dirty="0" smtClean="0">
                <a:solidFill>
                  <a:schemeClr val="tx2"/>
                </a:solidFill>
              </a:rPr>
              <a:t>estruturas: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1900" dirty="0" smtClean="0"/>
              <a:t>Cada átomo </a:t>
            </a:r>
            <a:r>
              <a:rPr lang="pt-BR" sz="1900" dirty="0"/>
              <a:t>tem a configuração de um gás nobre</a:t>
            </a:r>
            <a:r>
              <a:rPr lang="pt-BR" sz="19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1900" dirty="0" smtClean="0"/>
              <a:t>Pode-se </a:t>
            </a:r>
            <a:r>
              <a:rPr lang="pt-BR" sz="1900" dirty="0"/>
              <a:t>converter uma estrutura em qualquer outra trocando apenas as posições dos elétrons. </a:t>
            </a:r>
            <a:endParaRPr lang="pt-BR" sz="19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pt-BR" sz="1900" dirty="0" smtClean="0"/>
              <a:t>Não </a:t>
            </a:r>
            <a:r>
              <a:rPr lang="pt-BR" sz="1900" dirty="0"/>
              <a:t>é necessário alterar as posições relativas dos núcleos atômicos. </a:t>
            </a:r>
            <a:endParaRPr lang="pt-BR" sz="19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pt-BR" sz="1900" dirty="0" smtClean="0"/>
              <a:t>Os </a:t>
            </a:r>
            <a:r>
              <a:rPr lang="pt-BR" sz="1900" dirty="0"/>
              <a:t>pares de elétrons são deslocados da maneira indicada pelas setas curvas na estrutura </a:t>
            </a:r>
            <a:r>
              <a:rPr lang="pt-BR" sz="1900" b="1" dirty="0"/>
              <a:t>1</a:t>
            </a:r>
            <a:r>
              <a:rPr lang="pt-BR" sz="1900" dirty="0"/>
              <a:t>, a estrutura </a:t>
            </a:r>
            <a:r>
              <a:rPr lang="pt-BR" sz="1900" b="1" dirty="0"/>
              <a:t>1</a:t>
            </a:r>
            <a:r>
              <a:rPr lang="pt-BR" sz="1900" dirty="0"/>
              <a:t> se transforma na estrutura </a:t>
            </a:r>
            <a:r>
              <a:rPr lang="pt-BR" sz="1900" b="1" dirty="0"/>
              <a:t>2</a:t>
            </a:r>
            <a:r>
              <a:rPr lang="pt-BR" sz="1900" dirty="0"/>
              <a:t>:</a:t>
            </a:r>
          </a:p>
          <a:p>
            <a:pPr marL="457200" indent="-457200" algn="just">
              <a:buFont typeface="+mj-lt"/>
              <a:buAutoNum type="arabicPeriod"/>
            </a:pPr>
            <a:endParaRPr lang="pt-BR" sz="1900" dirty="0"/>
          </a:p>
        </p:txBody>
      </p:sp>
      <p:sp>
        <p:nvSpPr>
          <p:cNvPr id="5" name="Retângulo 4"/>
          <p:cNvSpPr/>
          <p:nvPr/>
        </p:nvSpPr>
        <p:spPr>
          <a:xfrm>
            <a:off x="899592" y="458112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De forma similar, pode-se transformar a estrutura </a:t>
            </a:r>
            <a:r>
              <a:rPr lang="pt-BR" b="1" dirty="0"/>
              <a:t>2</a:t>
            </a:r>
            <a:r>
              <a:rPr lang="pt-BR" dirty="0"/>
              <a:t> na estrutura </a:t>
            </a:r>
            <a:r>
              <a:rPr lang="pt-BR" b="1" dirty="0"/>
              <a:t>3</a:t>
            </a:r>
            <a:r>
              <a:rPr lang="pt-BR" dirty="0"/>
              <a:t>:</a:t>
            </a:r>
          </a:p>
          <a:p>
            <a:r>
              <a:rPr lang="pt-B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92896"/>
            <a:ext cx="6753373" cy="166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132856"/>
            <a:ext cx="1950715" cy="179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7020272" y="3884855"/>
            <a:ext cx="1979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1200" dirty="0"/>
              <a:t> </a:t>
            </a:r>
            <a:r>
              <a:rPr lang="vi-VN" sz="1200" b="1" dirty="0"/>
              <a:t>Mapa de potencial eletrostático</a:t>
            </a:r>
            <a:r>
              <a:rPr lang="vi-VN" sz="1200" dirty="0"/>
              <a:t>, calculado para o ânion carbonato, mostrando a distribuição de carga igual nos três átomos de oxigênio.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316416" cy="1944216"/>
          </a:xfrm>
        </p:spPr>
        <p:txBody>
          <a:bodyPr>
            <a:noAutofit/>
          </a:bodyPr>
          <a:lstStyle/>
          <a:p>
            <a:pPr algn="l"/>
            <a:r>
              <a:rPr lang="pt-BR" sz="3000" b="1" dirty="0" smtClean="0">
                <a:latin typeface="+mn-lt"/>
              </a:rPr>
              <a:t>S</a:t>
            </a:r>
            <a:r>
              <a:rPr lang="vi-VN" sz="3000" b="1" dirty="0" smtClean="0">
                <a:latin typeface="+mn-lt"/>
              </a:rPr>
              <a:t>istema</a:t>
            </a:r>
            <a:r>
              <a:rPr lang="pt-BR" sz="3000" b="1" dirty="0" smtClean="0">
                <a:latin typeface="+mn-lt"/>
              </a:rPr>
              <a:t>s</a:t>
            </a:r>
            <a:r>
              <a:rPr lang="vi-VN" sz="3000" b="1" dirty="0" smtClean="0">
                <a:latin typeface="+mn-lt"/>
              </a:rPr>
              <a:t> conjugado</a:t>
            </a:r>
            <a:r>
              <a:rPr lang="pt-BR" sz="3000" b="1" dirty="0" smtClean="0">
                <a:latin typeface="+mn-lt"/>
              </a:rPr>
              <a:t>s</a:t>
            </a:r>
            <a:r>
              <a:rPr lang="pt-BR" sz="2000" dirty="0" smtClean="0">
                <a:latin typeface="+mn-lt"/>
              </a:rPr>
              <a:t/>
            </a:r>
            <a:br>
              <a:rPr lang="pt-BR" sz="2000" dirty="0" smtClean="0">
                <a:latin typeface="+mn-lt"/>
              </a:rPr>
            </a:br>
            <a:r>
              <a:rPr lang="pt-BR" sz="2000" dirty="0" smtClean="0">
                <a:latin typeface="+mn-lt"/>
              </a:rPr>
              <a:t/>
            </a:r>
            <a:br>
              <a:rPr lang="pt-BR" sz="2000" dirty="0" smtClean="0">
                <a:latin typeface="+mn-lt"/>
              </a:rPr>
            </a:br>
            <a:r>
              <a:rPr lang="pt-BR" sz="2000" dirty="0" smtClean="0">
                <a:latin typeface="+mn-lt"/>
              </a:rPr>
              <a:t>E</a:t>
            </a:r>
            <a:r>
              <a:rPr lang="vi-VN" sz="2000" dirty="0" smtClean="0">
                <a:latin typeface="+mn-lt"/>
              </a:rPr>
              <a:t>nvolve</a:t>
            </a:r>
            <a:r>
              <a:rPr lang="pt-BR" sz="2000" dirty="0" smtClean="0">
                <a:latin typeface="+mn-lt"/>
              </a:rPr>
              <a:t>m</a:t>
            </a:r>
            <a:r>
              <a:rPr lang="vi-VN" sz="2000" dirty="0" smtClean="0">
                <a:latin typeface="+mn-lt"/>
              </a:rPr>
              <a:t> no mínimo um átomo com um orbital </a:t>
            </a:r>
            <a:r>
              <a:rPr lang="vi-VN" sz="2000" i="1" dirty="0" smtClean="0">
                <a:latin typeface="+mn-lt"/>
              </a:rPr>
              <a:t>p</a:t>
            </a:r>
            <a:r>
              <a:rPr lang="vi-VN" sz="2000" dirty="0" smtClean="0">
                <a:latin typeface="+mn-lt"/>
              </a:rPr>
              <a:t> adjacente a no mínimo uma ligação </a:t>
            </a:r>
            <a:r>
              <a:rPr lang="el-GR" sz="2000" dirty="0" smtClean="0">
                <a:latin typeface="+mn-lt"/>
              </a:rPr>
              <a:t>π. </a:t>
            </a:r>
            <a:r>
              <a:rPr lang="pt-BR" sz="2000" dirty="0" smtClean="0">
                <a:latin typeface="+mn-lt"/>
              </a:rPr>
              <a:t/>
            </a:r>
            <a:br>
              <a:rPr lang="pt-BR" sz="2000" dirty="0" smtClean="0">
                <a:latin typeface="+mn-lt"/>
              </a:rPr>
            </a:br>
            <a:r>
              <a:rPr lang="pt-BR" sz="2000" dirty="0" smtClean="0">
                <a:latin typeface="+mn-lt"/>
              </a:rPr>
              <a:t/>
            </a:r>
            <a:br>
              <a:rPr lang="pt-BR" sz="2000" dirty="0" smtClean="0">
                <a:latin typeface="+mn-lt"/>
              </a:rPr>
            </a:br>
            <a:r>
              <a:rPr lang="vi-VN" sz="2000" dirty="0" smtClean="0">
                <a:latin typeface="+mn-lt"/>
              </a:rPr>
              <a:t>O átomo adjacente com o orbital p pode ser parte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de outra ligação </a:t>
            </a:r>
            <a:r>
              <a:rPr lang="el-G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π</a:t>
            </a:r>
            <a:r>
              <a:rPr lang="el-GR" sz="2000" dirty="0" smtClean="0">
                <a:latin typeface="+mn-lt"/>
              </a:rPr>
              <a:t>,</a:t>
            </a:r>
            <a:r>
              <a:rPr lang="vi-VN" sz="2000" dirty="0" smtClean="0">
                <a:latin typeface="+mn-lt"/>
              </a:rPr>
              <a:t> ou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um radical</a:t>
            </a:r>
            <a:r>
              <a:rPr lang="vi-VN" sz="2000" dirty="0" smtClean="0">
                <a:latin typeface="+mn-lt"/>
              </a:rPr>
              <a:t>,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um cátion </a:t>
            </a:r>
            <a:r>
              <a:rPr lang="vi-VN" sz="2000" dirty="0" smtClean="0">
                <a:latin typeface="+mn-lt"/>
              </a:rPr>
              <a:t>ou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um ânion</a:t>
            </a:r>
            <a:r>
              <a:rPr lang="vi-VN" sz="2000" dirty="0" smtClean="0">
                <a:latin typeface="+mn-lt"/>
              </a:rPr>
              <a:t>, intermediário de uma reação</a:t>
            </a:r>
            <a:r>
              <a:rPr lang="pt-BR" sz="2000" dirty="0" smtClean="0">
                <a:latin typeface="+mn-lt"/>
              </a:rPr>
              <a:t>.</a:t>
            </a:r>
            <a:r>
              <a:rPr lang="pt-BR" sz="2000" i="1" dirty="0" smtClean="0">
                <a:latin typeface="+mn-lt"/>
              </a:rPr>
              <a:t/>
            </a:r>
            <a:br>
              <a:rPr lang="pt-BR" sz="2000" i="1" dirty="0" smtClean="0">
                <a:latin typeface="+mn-lt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669" t="31988" r="8301" b="19685"/>
          <a:stretch>
            <a:fillRect/>
          </a:stretch>
        </p:blipFill>
        <p:spPr bwMode="auto">
          <a:xfrm>
            <a:off x="683568" y="2619386"/>
            <a:ext cx="7683058" cy="326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67544" y="6353945"/>
            <a:ext cx="8316416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Um </a:t>
            </a: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radical, um cátion ou um ânion que é adjacente a uma ou mais ligações </a:t>
            </a:r>
            <a:r>
              <a:rPr kumimoji="0" lang="el-G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</a:t>
            </a: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a posição adjacente é </a:t>
            </a:r>
            <a:r>
              <a:rPr kumimoji="0" lang="vi-VN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chamada alílica</a:t>
            </a: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br>
              <a:rPr kumimoji="0" lang="pt-B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FG07_01a-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788" y="-194791"/>
            <a:ext cx="8775700" cy="628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dirty="0" smtClean="0"/>
              <a:t>Benzeno</a:t>
            </a:r>
            <a:endParaRPr lang="en-US" sz="4000" dirty="0"/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228600" y="838200"/>
            <a:ext cx="214193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200" dirty="0">
                <a:solidFill>
                  <a:srgbClr val="003399"/>
                </a:solidFill>
              </a:rPr>
              <a:t> </a:t>
            </a:r>
            <a:r>
              <a:rPr lang="en-US" sz="2200" dirty="0" smtClean="0">
                <a:solidFill>
                  <a:srgbClr val="003399"/>
                </a:solidFill>
              </a:rPr>
              <a:t>Molécula plana</a:t>
            </a:r>
            <a:endParaRPr lang="en-US" sz="2200" dirty="0">
              <a:solidFill>
                <a:srgbClr val="003399"/>
              </a:solidFill>
            </a:endParaRPr>
          </a:p>
          <a:p>
            <a:endParaRPr lang="en-US" sz="2200" dirty="0">
              <a:solidFill>
                <a:srgbClr val="003399"/>
              </a:solidFill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51520" y="1340768"/>
            <a:ext cx="441069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200" dirty="0">
                <a:solidFill>
                  <a:srgbClr val="003399"/>
                </a:solidFill>
              </a:rPr>
              <a:t> </a:t>
            </a:r>
            <a:r>
              <a:rPr lang="en-US" sz="2200" dirty="0" smtClean="0">
                <a:solidFill>
                  <a:srgbClr val="003399"/>
                </a:solidFill>
              </a:rPr>
              <a:t>Os elétrons </a:t>
            </a:r>
            <a:r>
              <a:rPr lang="en-US" sz="2200" dirty="0">
                <a:solidFill>
                  <a:srgbClr val="003399"/>
                </a:solidFill>
                <a:latin typeface="Symbol" pitchFamily="18" charset="2"/>
              </a:rPr>
              <a:t>p</a:t>
            </a:r>
            <a:r>
              <a:rPr lang="en-US" sz="2200" dirty="0">
                <a:solidFill>
                  <a:srgbClr val="003399"/>
                </a:solidFill>
              </a:rPr>
              <a:t> </a:t>
            </a:r>
            <a:r>
              <a:rPr lang="en-US" sz="2200" dirty="0" smtClean="0">
                <a:solidFill>
                  <a:srgbClr val="003399"/>
                </a:solidFill>
              </a:rPr>
              <a:t>são descolocalizados.</a:t>
            </a:r>
            <a:endParaRPr lang="en-US" sz="2200" dirty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FG06_005-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475656" y="253097"/>
            <a:ext cx="61561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A diferença entre elétrons localizados e deslocalizados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026" descr="FG06_005-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"/>
            <a:ext cx="853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37"/>
          <p:cNvGrpSpPr>
            <a:grpSpLocks/>
          </p:cNvGrpSpPr>
          <p:nvPr/>
        </p:nvGrpSpPr>
        <p:grpSpPr bwMode="auto">
          <a:xfrm>
            <a:off x="1143000" y="381000"/>
            <a:ext cx="5938839" cy="2225675"/>
            <a:chOff x="720" y="240"/>
            <a:chExt cx="3741" cy="1402"/>
          </a:xfrm>
        </p:grpSpPr>
        <p:grpSp>
          <p:nvGrpSpPr>
            <p:cNvPr id="3" name="Group 1035"/>
            <p:cNvGrpSpPr>
              <a:grpSpLocks/>
            </p:cNvGrpSpPr>
            <p:nvPr/>
          </p:nvGrpSpPr>
          <p:grpSpPr bwMode="auto">
            <a:xfrm>
              <a:off x="720" y="240"/>
              <a:ext cx="3741" cy="1225"/>
              <a:chOff x="1008" y="240"/>
              <a:chExt cx="3741" cy="1225"/>
            </a:xfrm>
          </p:grpSpPr>
          <p:graphicFrame>
            <p:nvGraphicFramePr>
              <p:cNvPr id="3074" name="Object 1029"/>
              <p:cNvGraphicFramePr>
                <a:graphicFrameLocks noChangeAspect="1"/>
              </p:cNvGraphicFramePr>
              <p:nvPr/>
            </p:nvGraphicFramePr>
            <p:xfrm>
              <a:off x="1008" y="384"/>
              <a:ext cx="3600" cy="1081"/>
            </p:xfrm>
            <a:graphic>
              <a:graphicData uri="http://schemas.openxmlformats.org/presentationml/2006/ole">
                <p:oleObj spid="_x0000_s1026" name="CS ChemDraw Drawing" r:id="rId4" imgW="4749480" imgH="1424880" progId="">
                  <p:embed/>
                </p:oleObj>
              </a:graphicData>
            </a:graphic>
          </p:graphicFrame>
          <p:grpSp>
            <p:nvGrpSpPr>
              <p:cNvPr id="4" name="Group 1032"/>
              <p:cNvGrpSpPr>
                <a:grpSpLocks/>
              </p:cNvGrpSpPr>
              <p:nvPr/>
            </p:nvGrpSpPr>
            <p:grpSpPr bwMode="auto">
              <a:xfrm>
                <a:off x="3213" y="754"/>
                <a:ext cx="1536" cy="336"/>
                <a:chOff x="2397" y="1618"/>
                <a:chExt cx="1536" cy="336"/>
              </a:xfrm>
            </p:grpSpPr>
            <p:sp>
              <p:nvSpPr>
                <p:cNvPr id="3082" name="AutoShape 1030"/>
                <p:cNvSpPr>
                  <a:spLocks noChangeArrowheads="1"/>
                </p:cNvSpPr>
                <p:nvPr/>
              </p:nvSpPr>
              <p:spPr bwMode="auto">
                <a:xfrm>
                  <a:off x="2397" y="1618"/>
                  <a:ext cx="1536" cy="336"/>
                </a:xfrm>
                <a:prstGeom prst="wedgeRectCallout">
                  <a:avLst>
                    <a:gd name="adj1" fmla="val -29884"/>
                    <a:gd name="adj2" fmla="val -44347"/>
                  </a:avLst>
                </a:prstGeom>
                <a:solidFill>
                  <a:srgbClr val="FDF2F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83" name="Text Box 1031"/>
                <p:cNvSpPr txBox="1">
                  <a:spLocks noChangeArrowheads="1"/>
                </p:cNvSpPr>
                <p:nvPr/>
              </p:nvSpPr>
              <p:spPr bwMode="auto">
                <a:xfrm>
                  <a:off x="2405" y="1618"/>
                  <a:ext cx="1413" cy="3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 smtClean="0"/>
                    <a:t>Um carbono hibridizado </a:t>
                  </a:r>
                  <a:r>
                    <a:rPr lang="en-US" sz="1400" b="1" i="1" dirty="0" smtClean="0"/>
                    <a:t>sp</a:t>
                  </a:r>
                  <a:r>
                    <a:rPr lang="en-US" sz="1400" b="1" i="1" baseline="30000" dirty="0" smtClean="0"/>
                    <a:t>3</a:t>
                  </a:r>
                  <a:endParaRPr lang="en-US" sz="1400" b="1" dirty="0"/>
                </a:p>
                <a:p>
                  <a:r>
                    <a:rPr lang="en-US" sz="1400" b="1" dirty="0" smtClean="0"/>
                    <a:t>Não pode receber elétrons</a:t>
                  </a:r>
                  <a:endParaRPr lang="en-US" sz="1400" b="1" dirty="0"/>
                </a:p>
              </p:txBody>
            </p:sp>
          </p:grpSp>
          <p:sp>
            <p:nvSpPr>
              <p:cNvPr id="3080" name="Line 1033"/>
              <p:cNvSpPr>
                <a:spLocks noChangeShapeType="1"/>
              </p:cNvSpPr>
              <p:nvPr/>
            </p:nvSpPr>
            <p:spPr bwMode="auto">
              <a:xfrm flipH="1">
                <a:off x="3032" y="1008"/>
                <a:ext cx="189" cy="24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81" name="Text Box 1034"/>
              <p:cNvSpPr txBox="1">
                <a:spLocks noChangeArrowheads="1"/>
              </p:cNvSpPr>
              <p:nvPr/>
            </p:nvSpPr>
            <p:spPr bwMode="auto">
              <a:xfrm>
                <a:off x="2112" y="240"/>
                <a:ext cx="141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 b="1">
                    <a:solidFill>
                      <a:schemeClr val="hlink"/>
                    </a:solidFill>
                  </a:rPr>
                  <a:t>delocalized electrons</a:t>
                </a:r>
              </a:p>
            </p:txBody>
          </p:sp>
        </p:grpSp>
        <p:sp>
          <p:nvSpPr>
            <p:cNvPr id="3078" name="Text Box 1036"/>
            <p:cNvSpPr txBox="1">
              <a:spLocks noChangeArrowheads="1"/>
            </p:cNvSpPr>
            <p:nvPr/>
          </p:nvSpPr>
          <p:spPr bwMode="auto">
            <a:xfrm>
              <a:off x="2150" y="1430"/>
              <a:ext cx="126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chemeClr val="hlink"/>
                  </a:solidFill>
                </a:rPr>
                <a:t>localized electrons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71151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86201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747838"/>
            <a:ext cx="4572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5013176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FG06_005-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154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467544" y="1412776"/>
            <a:ext cx="828765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03399"/>
                </a:solidFill>
              </a:rPr>
              <a:t> Elétrons sempre se movem em direção ao átomo mais eletronegativo.</a:t>
            </a:r>
            <a:endParaRPr lang="en-US" sz="2200" dirty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63246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251520" y="980728"/>
            <a:ext cx="820891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pt-BR" sz="1900" dirty="0" smtClean="0"/>
              <a:t>Estruturas </a:t>
            </a:r>
            <a:r>
              <a:rPr lang="pt-BR" sz="1900" dirty="0"/>
              <a:t>de ressonância existem somente no </a:t>
            </a:r>
            <a:r>
              <a:rPr lang="pt-BR" sz="1900" dirty="0" smtClean="0"/>
              <a:t>papel.</a:t>
            </a:r>
          </a:p>
          <a:p>
            <a:pPr marL="457200" indent="-457200">
              <a:buAutoNum type="arabicPeriod"/>
            </a:pPr>
            <a:endParaRPr lang="pt-BR" sz="1900" dirty="0" smtClean="0"/>
          </a:p>
          <a:p>
            <a:pPr marL="457200" indent="-457200" algn="just">
              <a:buAutoNum type="arabicPeriod"/>
            </a:pPr>
            <a:r>
              <a:rPr lang="pt-BR" sz="2000" dirty="0" smtClean="0"/>
              <a:t>Ao </a:t>
            </a:r>
            <a:r>
              <a:rPr lang="pt-BR" sz="2000" dirty="0"/>
              <a:t>escrever as estruturas de ressonância só é permitido mover os elétrons. </a:t>
            </a:r>
            <a:endParaRPr lang="pt-BR" sz="2000" dirty="0" smtClean="0"/>
          </a:p>
          <a:p>
            <a:pPr marL="457200" indent="-457200" algn="just">
              <a:buAutoNum type="arabicPeriod"/>
            </a:pPr>
            <a:endParaRPr lang="pt-BR" sz="2000" b="1" dirty="0"/>
          </a:p>
          <a:p>
            <a:pPr marL="457200" indent="-457200" algn="just">
              <a:buAutoNum type="arabicPeriod"/>
            </a:pPr>
            <a:endParaRPr lang="pt-BR" sz="2000" b="1" dirty="0" smtClean="0"/>
          </a:p>
          <a:p>
            <a:pPr marL="457200" indent="-457200" algn="just">
              <a:buAutoNum type="arabicPeriod"/>
            </a:pPr>
            <a:endParaRPr lang="pt-BR" sz="2000" b="1" dirty="0"/>
          </a:p>
          <a:p>
            <a:pPr marL="457200" indent="-457200" algn="just">
              <a:buAutoNum type="arabicPeriod"/>
            </a:pPr>
            <a:endParaRPr lang="pt-BR" sz="2000" b="1" dirty="0" smtClean="0"/>
          </a:p>
          <a:p>
            <a:pPr marL="457200" indent="-457200" algn="just">
              <a:buAutoNum type="arabicPeriod"/>
            </a:pPr>
            <a:endParaRPr lang="pt-BR" sz="2000" b="1" dirty="0"/>
          </a:p>
          <a:p>
            <a:pPr marL="457200" indent="-457200" algn="just">
              <a:buAutoNum type="arabicPeriod"/>
            </a:pPr>
            <a:endParaRPr lang="pt-BR" sz="2000" b="1" dirty="0" smtClean="0"/>
          </a:p>
          <a:p>
            <a:pPr marL="457200" indent="-457200" algn="just">
              <a:buAutoNum type="arabicPeriod"/>
            </a:pPr>
            <a:endParaRPr lang="pt-BR" sz="2000" b="1" dirty="0"/>
          </a:p>
          <a:p>
            <a:pPr marL="457200" indent="-457200" algn="just">
              <a:buAutoNum type="arabicPeriod"/>
            </a:pPr>
            <a:endParaRPr lang="pt-BR" sz="2000" b="1" dirty="0" smtClean="0"/>
          </a:p>
          <a:p>
            <a:pPr marL="457200" indent="-457200" algn="just">
              <a:buAutoNum type="arabicPeriod"/>
            </a:pPr>
            <a:endParaRPr lang="pt-BR" sz="2000" b="1" dirty="0" smtClean="0"/>
          </a:p>
          <a:p>
            <a:pPr marL="457200" indent="-457200" algn="just">
              <a:buAutoNum type="arabicPeriod"/>
            </a:pPr>
            <a:endParaRPr lang="pt-BR" sz="2000" dirty="0"/>
          </a:p>
          <a:p>
            <a:pPr marL="457200" indent="-457200">
              <a:buAutoNum type="arabicPeriod"/>
            </a:pPr>
            <a:endParaRPr lang="pt-BR" sz="19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5" y="2409825"/>
            <a:ext cx="80962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260648"/>
            <a:ext cx="777686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3. Todas as estruturas devem ser estruturas de Lewis corretas</a:t>
            </a:r>
            <a:r>
              <a:rPr lang="pt-BR" sz="2000" dirty="0" smtClean="0"/>
              <a:t>.</a:t>
            </a:r>
          </a:p>
          <a:p>
            <a:endParaRPr lang="pt-BR" sz="2000" b="1" dirty="0"/>
          </a:p>
          <a:p>
            <a:endParaRPr lang="pt-BR" sz="2000" b="1" dirty="0" smtClean="0"/>
          </a:p>
          <a:p>
            <a:endParaRPr lang="pt-BR" sz="2000" b="1" dirty="0"/>
          </a:p>
          <a:p>
            <a:endParaRPr lang="pt-BR" sz="2000" b="1" dirty="0" smtClean="0"/>
          </a:p>
          <a:p>
            <a:endParaRPr lang="pt-BR" sz="2000" b="1" dirty="0"/>
          </a:p>
          <a:p>
            <a:endParaRPr lang="pt-BR" sz="2000" b="1" dirty="0" smtClean="0"/>
          </a:p>
          <a:p>
            <a:endParaRPr lang="pt-BR" sz="2000" b="1" dirty="0"/>
          </a:p>
          <a:p>
            <a:endParaRPr lang="pt-BR" sz="2000" b="1" dirty="0" smtClean="0"/>
          </a:p>
          <a:p>
            <a:pPr algn="just"/>
            <a:r>
              <a:rPr lang="pt-BR" sz="2000" dirty="0" smtClean="0"/>
              <a:t>4</a:t>
            </a:r>
            <a:r>
              <a:rPr lang="pt-BR" sz="2000" dirty="0"/>
              <a:t>. A energia do híbrido de ressonância é menor do que a energia de qualquer uma das estruturas contribuintes</a:t>
            </a:r>
            <a:r>
              <a:rPr lang="pt-BR" sz="2000" dirty="0" smtClean="0"/>
              <a:t>.</a:t>
            </a:r>
          </a:p>
          <a:p>
            <a:pPr algn="just"/>
            <a:endParaRPr lang="pt-BR" sz="2000" b="1" dirty="0"/>
          </a:p>
          <a:p>
            <a:pPr algn="just"/>
            <a:endParaRPr lang="pt-BR" sz="2000" b="1" dirty="0" smtClean="0"/>
          </a:p>
          <a:p>
            <a:pPr algn="just"/>
            <a:endParaRPr lang="pt-BR" sz="2000" b="1" dirty="0"/>
          </a:p>
          <a:p>
            <a:pPr algn="just"/>
            <a:endParaRPr lang="pt-BR" sz="2000" b="1" dirty="0" smtClean="0"/>
          </a:p>
          <a:p>
            <a:pPr algn="just"/>
            <a:endParaRPr lang="pt-BR" sz="2000" b="1" dirty="0"/>
          </a:p>
          <a:p>
            <a:pPr algn="just"/>
            <a:endParaRPr lang="pt-BR" sz="2000" b="1" dirty="0" smtClean="0"/>
          </a:p>
          <a:p>
            <a:pPr algn="just"/>
            <a:r>
              <a:rPr lang="pt-BR" sz="1900" dirty="0"/>
              <a:t>5. Quanto mais estável é uma estrutura (quando analisada isoladamente), maior é </a:t>
            </a:r>
            <a:r>
              <a:rPr lang="pt-BR" sz="1900" dirty="0" err="1"/>
              <a:t>a</a:t>
            </a:r>
            <a:r>
              <a:rPr lang="pt-BR" sz="1900" dirty="0"/>
              <a:t> sua contribuição para o híbrido.</a:t>
            </a:r>
          </a:p>
          <a:p>
            <a:pPr algn="just"/>
            <a:endParaRPr lang="pt-BR" sz="2000" b="1" dirty="0"/>
          </a:p>
          <a:p>
            <a:endParaRPr lang="pt-BR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5616624" cy="179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861048"/>
            <a:ext cx="4752527" cy="1375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75134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Como podemos decidir se uma estrutura de ressonância é mais estável do que outra? </a:t>
            </a:r>
            <a:endParaRPr lang="pt-BR" dirty="0" smtClean="0"/>
          </a:p>
          <a:p>
            <a:pPr algn="just"/>
            <a:endParaRPr lang="pt-BR" dirty="0"/>
          </a:p>
          <a:p>
            <a:pPr marL="342900" indent="-342900" algn="just">
              <a:buAutoNum type="arabicPeriod"/>
            </a:pPr>
            <a:r>
              <a:rPr lang="pt-BR" dirty="0" smtClean="0"/>
              <a:t>Quanto </a:t>
            </a:r>
            <a:r>
              <a:rPr lang="pt-BR" dirty="0"/>
              <a:t>mais ligações covalentes uma estrutura possui, mais estável </a:t>
            </a:r>
            <a:r>
              <a:rPr lang="pt-BR" dirty="0" smtClean="0"/>
              <a:t>ela é. </a:t>
            </a:r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endParaRPr lang="pt-BR" dirty="0" smtClean="0"/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endParaRPr lang="pt-BR" dirty="0" smtClean="0"/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endParaRPr lang="pt-BR" dirty="0" smtClean="0"/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endParaRPr lang="pt-BR" dirty="0" smtClean="0"/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endParaRPr lang="pt-BR" dirty="0" smtClean="0"/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r>
              <a:rPr lang="pt-BR" dirty="0" smtClean="0"/>
              <a:t>A </a:t>
            </a:r>
            <a:r>
              <a:rPr lang="pt-BR" dirty="0"/>
              <a:t>separação de cargas opostas requer energia e, portanto, uma estrutura com cargas opostas separadas é menos </a:t>
            </a:r>
            <a:r>
              <a:rPr lang="pt-BR" dirty="0" smtClean="0"/>
              <a:t>estável, </a:t>
            </a:r>
            <a:r>
              <a:rPr lang="pt-BR" dirty="0" err="1" smtClean="0"/>
              <a:t>e</a:t>
            </a:r>
            <a:r>
              <a:rPr lang="pt-BR" dirty="0" smtClean="0"/>
              <a:t>  faz </a:t>
            </a:r>
            <a:r>
              <a:rPr lang="pt-BR" dirty="0"/>
              <a:t>uma </a:t>
            </a:r>
            <a:r>
              <a:rPr lang="pt-BR" dirty="0" smtClean="0"/>
              <a:t>contribuic</a:t>
            </a:r>
            <a:r>
              <a:rPr lang="pt-BR" dirty="0"/>
              <a:t>̧ão menor para o </a:t>
            </a:r>
            <a:r>
              <a:rPr lang="pt-BR" dirty="0" smtClean="0"/>
              <a:t>híbrido.</a:t>
            </a:r>
          </a:p>
          <a:p>
            <a:pPr marL="342900" indent="-342900" algn="just">
              <a:buAutoNum type="arabicPeriod"/>
            </a:pPr>
            <a:endParaRPr lang="pt-BR" dirty="0" smtClean="0"/>
          </a:p>
          <a:p>
            <a:pPr marL="342900" indent="-342900" algn="just">
              <a:buAutoNum type="arabicPeriod"/>
            </a:pPr>
            <a:r>
              <a:rPr lang="pt-BR" dirty="0" smtClean="0"/>
              <a:t> </a:t>
            </a:r>
            <a:r>
              <a:rPr lang="pt-BR" dirty="0"/>
              <a:t>As estruturas nas quais todos os átomos possuem suas camadas de valência completas de elétrons </a:t>
            </a:r>
            <a:r>
              <a:rPr lang="pt-BR" dirty="0" smtClean="0"/>
              <a:t>são </a:t>
            </a:r>
            <a:r>
              <a:rPr lang="pt-BR" dirty="0"/>
              <a:t>especialmente </a:t>
            </a:r>
            <a:r>
              <a:rPr lang="pt-BR" dirty="0" smtClean="0"/>
              <a:t>estáveis</a:t>
            </a:r>
            <a:r>
              <a:rPr lang="pt-BR" dirty="0"/>
              <a:t>.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7350" y="2095500"/>
            <a:ext cx="5290914" cy="24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544" y="836713"/>
            <a:ext cx="8316416" cy="1944216"/>
          </a:xfrm>
        </p:spPr>
        <p:txBody>
          <a:bodyPr>
            <a:noAutofit/>
          </a:bodyPr>
          <a:lstStyle/>
          <a:p>
            <a:pPr algn="l"/>
            <a:r>
              <a:rPr lang="pt-BR" sz="2000" smtClean="0">
                <a:latin typeface="+mn-lt"/>
              </a:rPr>
              <a:t>Um</a:t>
            </a:r>
            <a:r>
              <a:rPr lang="vi-VN" sz="2000" smtClean="0">
                <a:latin typeface="+mn-lt"/>
              </a:rPr>
              <a:t> </a:t>
            </a:r>
            <a:r>
              <a:rPr lang="vi-VN" sz="2000" dirty="0" smtClean="0">
                <a:latin typeface="+mn-lt"/>
              </a:rPr>
              <a:t>sistema conjugado envolve no mínimo um átomo com um orbital </a:t>
            </a:r>
            <a:r>
              <a:rPr lang="vi-VN" sz="2000" i="1" dirty="0" smtClean="0">
                <a:latin typeface="+mn-lt"/>
              </a:rPr>
              <a:t>p</a:t>
            </a:r>
            <a:r>
              <a:rPr lang="vi-VN" sz="2000" dirty="0" smtClean="0">
                <a:latin typeface="+mn-lt"/>
              </a:rPr>
              <a:t> adjacente a no mínimo uma ligação </a:t>
            </a:r>
            <a:r>
              <a:rPr lang="el-GR" sz="2000" dirty="0" smtClean="0">
                <a:latin typeface="+mn-lt"/>
              </a:rPr>
              <a:t>π. </a:t>
            </a:r>
            <a:r>
              <a:rPr lang="pt-BR" sz="2000" dirty="0" smtClean="0">
                <a:latin typeface="+mn-lt"/>
              </a:rPr>
              <a:t/>
            </a:r>
            <a:br>
              <a:rPr lang="pt-BR" sz="2000" dirty="0" smtClean="0">
                <a:latin typeface="+mn-lt"/>
              </a:rPr>
            </a:br>
            <a:r>
              <a:rPr lang="pt-BR" sz="2000" dirty="0" smtClean="0">
                <a:latin typeface="+mn-lt"/>
              </a:rPr>
              <a:t/>
            </a:r>
            <a:br>
              <a:rPr lang="pt-BR" sz="2000" dirty="0" smtClean="0">
                <a:latin typeface="+mn-lt"/>
              </a:rPr>
            </a:br>
            <a:r>
              <a:rPr lang="vi-VN" sz="2000" dirty="0" smtClean="0">
                <a:latin typeface="+mn-lt"/>
              </a:rPr>
              <a:t>O átomo adjacente com o orbital p pode ser parte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de outra ligação </a:t>
            </a:r>
            <a:r>
              <a:rPr lang="el-G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π</a:t>
            </a:r>
            <a:r>
              <a:rPr lang="el-GR" sz="2000" dirty="0" smtClean="0">
                <a:latin typeface="+mn-lt"/>
              </a:rPr>
              <a:t>,</a:t>
            </a:r>
            <a:r>
              <a:rPr lang="vi-VN" sz="2000" dirty="0" smtClean="0">
                <a:latin typeface="+mn-lt"/>
              </a:rPr>
              <a:t> ou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um radical</a:t>
            </a:r>
            <a:r>
              <a:rPr lang="vi-VN" sz="2000" dirty="0" smtClean="0">
                <a:latin typeface="+mn-lt"/>
              </a:rPr>
              <a:t>,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um cátion </a:t>
            </a:r>
            <a:r>
              <a:rPr lang="vi-VN" sz="2000" dirty="0" smtClean="0">
                <a:latin typeface="+mn-lt"/>
              </a:rPr>
              <a:t>ou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um ânion</a:t>
            </a:r>
            <a:r>
              <a:rPr lang="vi-VN" sz="2000" dirty="0" smtClean="0">
                <a:latin typeface="+mn-lt"/>
              </a:rPr>
              <a:t>, intermediário de uma reação</a:t>
            </a:r>
            <a:r>
              <a:rPr lang="pt-BR" sz="2000" dirty="0" smtClean="0">
                <a:latin typeface="+mn-lt"/>
              </a:rPr>
              <a:t>.</a:t>
            </a:r>
            <a:r>
              <a:rPr lang="pt-BR" sz="2000" i="1" dirty="0" smtClean="0">
                <a:latin typeface="+mn-lt"/>
              </a:rPr>
              <a:t/>
            </a:r>
            <a:br>
              <a:rPr lang="pt-BR" sz="2000" i="1" dirty="0" smtClean="0">
                <a:latin typeface="+mn-lt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669" t="31988" r="8301" b="19685"/>
          <a:stretch>
            <a:fillRect/>
          </a:stretch>
        </p:blipFill>
        <p:spPr bwMode="auto">
          <a:xfrm>
            <a:off x="1403648" y="2924944"/>
            <a:ext cx="6962978" cy="295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67544" y="6353945"/>
            <a:ext cx="8316416" cy="504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Um </a:t>
            </a: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radical, um cátion ou um ânion que é adjacente a uma ou mais ligações </a:t>
            </a:r>
            <a:r>
              <a:rPr kumimoji="0" lang="el-G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</a:t>
            </a: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a posição adjacente é </a:t>
            </a:r>
            <a:r>
              <a:rPr kumimoji="0" lang="vi-VN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chamada alílica</a:t>
            </a: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vi-V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br>
              <a:rPr kumimoji="0" lang="pt-B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71202"/>
            <a:ext cx="8229600" cy="1417638"/>
          </a:xfrm>
        </p:spPr>
        <p:txBody>
          <a:bodyPr>
            <a:noAutofit/>
          </a:bodyPr>
          <a:lstStyle/>
          <a:p>
            <a:r>
              <a:rPr lang="vi-VN" sz="2600" b="1" dirty="0">
                <a:latin typeface="Calibri" pitchFamily="34" charset="0"/>
              </a:rPr>
              <a:t>Controle Cinético contra ControleTermodinâmico de uma Reação Química</a:t>
            </a:r>
            <a:br>
              <a:rPr lang="vi-VN" sz="2600" b="1" dirty="0">
                <a:latin typeface="Calibri" pitchFamily="34" charset="0"/>
              </a:rPr>
            </a:br>
            <a:r>
              <a:rPr lang="pt-BR" sz="2600" b="1" dirty="0">
                <a:latin typeface="Calibri" pitchFamily="34" charset="0"/>
              </a:rPr>
              <a:t> </a:t>
            </a:r>
            <a:r>
              <a:rPr lang="pt-BR" sz="2600" b="1" i="1" dirty="0">
                <a:latin typeface="Calibri" pitchFamily="34" charset="0"/>
              </a:rPr>
              <a:t/>
            </a:r>
            <a:br>
              <a:rPr lang="pt-BR" sz="2600" b="1" i="1" dirty="0">
                <a:latin typeface="Calibri" pitchFamily="34" charset="0"/>
              </a:rPr>
            </a:br>
            <a:endParaRPr lang="pt-BR" sz="2600" b="1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1067" t="19685" r="27669" b="14764"/>
          <a:stretch>
            <a:fillRect/>
          </a:stretch>
        </p:blipFill>
        <p:spPr bwMode="auto">
          <a:xfrm>
            <a:off x="179512" y="1465257"/>
            <a:ext cx="8964488" cy="539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0" y="4141529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 smtClean="0"/>
              <a:t> </a:t>
            </a:r>
            <a:r>
              <a:rPr lang="pt-BR" sz="2000" i="1" dirty="0" smtClean="0"/>
              <a:t>Quando o 3-bromo-1-buteno é submetido à condições de reação de temperatura elevada, resulta em uma mistura em equilíbrio na qual predomina o produto 1,4.</a:t>
            </a:r>
          </a:p>
          <a:p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8301" t="18209" r="16601" b="14764"/>
          <a:stretch>
            <a:fillRect/>
          </a:stretch>
        </p:blipFill>
        <p:spPr bwMode="auto">
          <a:xfrm>
            <a:off x="-180527" y="1556792"/>
            <a:ext cx="947082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323528" y="404664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Figura - </a:t>
            </a:r>
            <a:r>
              <a:rPr lang="vi-VN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>
                <a:latin typeface="Arial" pitchFamily="34" charset="0"/>
                <a:cs typeface="Arial" pitchFamily="34" charset="0"/>
              </a:rPr>
              <a:t>diagrama esquemático de energia livre contra coordenada de reação para a adição 1,2 e 1,4 de HBr a 1,3-butadieno. </a:t>
            </a:r>
            <a:endParaRPr lang="pt-BR" sz="20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2135" t="56594" r="12451" b="12303"/>
          <a:stretch>
            <a:fillRect/>
          </a:stretch>
        </p:blipFill>
        <p:spPr bwMode="auto">
          <a:xfrm>
            <a:off x="35497" y="2132856"/>
            <a:ext cx="9108504" cy="243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91282"/>
            <a:ext cx="8229600" cy="1417638"/>
          </a:xfrm>
        </p:spPr>
        <p:txBody>
          <a:bodyPr>
            <a:noAutofit/>
          </a:bodyPr>
          <a:lstStyle/>
          <a:p>
            <a:pPr algn="just"/>
            <a:r>
              <a:rPr lang="vi-VN" sz="2400" b="1" dirty="0">
                <a:latin typeface="Calibri" pitchFamily="34" charset="0"/>
              </a:rPr>
              <a:t>A Reação de Diels-Alder: Uma Reação de Cicloadição-1,4 </a:t>
            </a:r>
            <a:r>
              <a:rPr lang="vi-VN" sz="2400" b="1" dirty="0" smtClean="0">
                <a:latin typeface="Calibri" pitchFamily="34" charset="0"/>
              </a:rPr>
              <a:t>de Dienos</a:t>
            </a:r>
            <a:r>
              <a:rPr lang="pt-BR" sz="2400" b="1" dirty="0" smtClean="0">
                <a:latin typeface="Calibri" pitchFamily="34" charset="0"/>
              </a:rPr>
              <a:t/>
            </a:r>
            <a:br>
              <a:rPr lang="pt-BR" sz="2400" b="1" dirty="0" smtClean="0">
                <a:latin typeface="Calibri" pitchFamily="34" charset="0"/>
              </a:rPr>
            </a:br>
            <a:r>
              <a:rPr lang="pt-BR" sz="2000" b="1" dirty="0">
                <a:latin typeface="Calibri" pitchFamily="34" charset="0"/>
              </a:rPr>
              <a:t/>
            </a:r>
            <a:br>
              <a:rPr lang="pt-BR" sz="2000" b="1" dirty="0">
                <a:latin typeface="Calibri" pitchFamily="34" charset="0"/>
              </a:rPr>
            </a:br>
            <a:r>
              <a:rPr lang="pt-BR" sz="2000" b="1" dirty="0" smtClean="0">
                <a:latin typeface="Calibri" pitchFamily="34" charset="0"/>
              </a:rPr>
              <a:t>Nobel da Química (1950) -</a:t>
            </a:r>
            <a:r>
              <a:rPr lang="pt-BR" sz="2000" dirty="0">
                <a:latin typeface="Calibri" pitchFamily="34" charset="0"/>
              </a:rPr>
              <a:t> </a:t>
            </a:r>
            <a:r>
              <a:rPr lang="pt-BR" sz="2000" dirty="0" smtClean="0">
                <a:latin typeface="Calibri" pitchFamily="34" charset="0"/>
              </a:rPr>
              <a:t>Q</a:t>
            </a:r>
            <a:r>
              <a:rPr lang="vi-VN" sz="2000" dirty="0" smtClean="0">
                <a:latin typeface="Calibri" pitchFamily="34" charset="0"/>
              </a:rPr>
              <a:t>uímicos alemães, Otto Diels e Kurt Alder, desenvolveram uma reação de cicloadição-1,4 de dienos</a:t>
            </a:r>
            <a:r>
              <a:rPr lang="pt-BR" sz="2000" dirty="0" smtClean="0">
                <a:latin typeface="Calibri" pitchFamily="34" charset="0"/>
              </a:rPr>
              <a:t>.</a:t>
            </a:r>
            <a:br>
              <a:rPr lang="pt-BR" sz="2000" dirty="0" smtClean="0">
                <a:latin typeface="Calibri" pitchFamily="34" charset="0"/>
              </a:rPr>
            </a:br>
            <a:r>
              <a:rPr lang="vi-VN" sz="2000" dirty="0">
                <a:latin typeface="Calibri" pitchFamily="34" charset="0"/>
              </a:rPr>
              <a:t/>
            </a:r>
            <a:br>
              <a:rPr lang="vi-VN" sz="2000" dirty="0">
                <a:latin typeface="Calibri" pitchFamily="34" charset="0"/>
              </a:rPr>
            </a:br>
            <a:r>
              <a:rPr lang="pt-BR" sz="2000" i="1" dirty="0" smtClean="0">
                <a:latin typeface="Calibri" pitchFamily="34" charset="0"/>
              </a:rPr>
              <a:t>.</a:t>
            </a:r>
            <a:r>
              <a:rPr lang="pt-BR" sz="2000" i="1" dirty="0">
                <a:latin typeface="Calibri" pitchFamily="34" charset="0"/>
              </a:rPr>
              <a:t/>
            </a:r>
            <a:br>
              <a:rPr lang="pt-BR" sz="2000" i="1" dirty="0">
                <a:latin typeface="Calibri" pitchFamily="34" charset="0"/>
              </a:rPr>
            </a:br>
            <a:r>
              <a:rPr lang="vi-VN" sz="2000" dirty="0">
                <a:latin typeface="Calibri" pitchFamily="34" charset="0"/>
              </a:rPr>
              <a:t/>
            </a:r>
            <a:br>
              <a:rPr lang="vi-VN" sz="2000" dirty="0">
                <a:latin typeface="Calibri" pitchFamily="34" charset="0"/>
              </a:rPr>
            </a:br>
            <a:r>
              <a:rPr lang="pt-BR" sz="2000" i="1" dirty="0">
                <a:latin typeface="Calibri" pitchFamily="34" charset="0"/>
              </a:rPr>
              <a:t/>
            </a:r>
            <a:br>
              <a:rPr lang="pt-BR" sz="2000" i="1" dirty="0">
                <a:latin typeface="Calibri" pitchFamily="34" charset="0"/>
              </a:rPr>
            </a:br>
            <a:endParaRPr lang="pt-BR" sz="2000" dirty="0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834" t="56594" r="27669" b="12303"/>
          <a:stretch>
            <a:fillRect/>
          </a:stretch>
        </p:blipFill>
        <p:spPr bwMode="auto">
          <a:xfrm>
            <a:off x="323528" y="2636912"/>
            <a:ext cx="843196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DIENO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conjugado </a:t>
            </a:r>
            <a:r>
              <a:rPr lang="vi-VN" sz="2000" b="1" dirty="0">
                <a:latin typeface="Arial" pitchFamily="34" charset="0"/>
                <a:cs typeface="Arial" pitchFamily="34" charset="0"/>
              </a:rPr>
              <a:t>(um sistema com 4 elétrons </a:t>
            </a:r>
            <a:r>
              <a:rPr lang="el-GR" sz="2000" b="1" dirty="0">
                <a:latin typeface="Arial" pitchFamily="34" charset="0"/>
                <a:cs typeface="Arial" pitchFamily="34" charset="0"/>
              </a:rPr>
              <a:t>π)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vi-VN" sz="2000" b="1" dirty="0" smtClean="0">
                <a:latin typeface="Arial" pitchFamily="34" charset="0"/>
                <a:cs typeface="Arial" pitchFamily="34" charset="0"/>
              </a:rPr>
              <a:t>composto </a:t>
            </a:r>
            <a:r>
              <a:rPr lang="vi-VN" sz="2000" b="1" dirty="0">
                <a:latin typeface="Arial" pitchFamily="34" charset="0"/>
                <a:cs typeface="Arial" pitchFamily="34" charset="0"/>
              </a:rPr>
              <a:t>contendo uma ligação dupla (um </a:t>
            </a:r>
            <a:r>
              <a:rPr lang="vi-VN" sz="2000" b="1" dirty="0" smtClean="0">
                <a:latin typeface="Arial" pitchFamily="34" charset="0"/>
                <a:cs typeface="Arial" pitchFamily="34" charset="0"/>
              </a:rPr>
              <a:t>sistema </a:t>
            </a:r>
            <a:r>
              <a:rPr lang="vi-VN" sz="2000" b="1" dirty="0">
                <a:latin typeface="Arial" pitchFamily="34" charset="0"/>
                <a:cs typeface="Arial" pitchFamily="34" charset="0"/>
              </a:rPr>
              <a:t>com 2 elétrons </a:t>
            </a:r>
            <a:r>
              <a:rPr lang="el-GR" sz="2000" b="1" dirty="0" smtClean="0">
                <a:latin typeface="Arial" pitchFamily="34" charset="0"/>
                <a:cs typeface="Arial" pitchFamily="34" charset="0"/>
              </a:rPr>
              <a:t>π)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b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DIENÓFILO</a:t>
            </a:r>
            <a:r>
              <a:rPr lang="pt-BR" sz="2000" b="1" smtClean="0">
                <a:latin typeface="Arial" pitchFamily="34" charset="0"/>
                <a:cs typeface="Arial" pitchFamily="34" charset="0"/>
              </a:rPr>
              <a:t>.</a:t>
            </a:r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vi-VN" sz="2000" b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vi-VN" sz="2000" b="1" dirty="0">
                <a:latin typeface="Arial" pitchFamily="34" charset="0"/>
                <a:cs typeface="Arial" pitchFamily="34" charset="0"/>
              </a:rPr>
              <a:t>produto de uma reação de Diels–Alder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ADUTO</a:t>
            </a:r>
            <a:r>
              <a:rPr lang="vi-VN" sz="2000" b="1" dirty="0" smtClean="0">
                <a:latin typeface="Arial" pitchFamily="34" charset="0"/>
                <a:cs typeface="Arial" pitchFamily="34" charset="0"/>
              </a:rPr>
              <a:t>.</a:t>
            </a:r>
            <a:endParaRPr lang="vi-VN" sz="2000" b="1" dirty="0">
              <a:latin typeface="Arial" pitchFamily="34" charset="0"/>
              <a:cs typeface="Arial" pitchFamily="34" charset="0"/>
            </a:endParaRPr>
          </a:p>
          <a:p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7669" t="41831" r="41503" b="41831"/>
          <a:stretch>
            <a:fillRect/>
          </a:stretch>
        </p:blipFill>
        <p:spPr bwMode="auto">
          <a:xfrm>
            <a:off x="1403648" y="3752303"/>
            <a:ext cx="6984776" cy="208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" y="1171575"/>
            <a:ext cx="762952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661248"/>
            <a:ext cx="868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32048"/>
            <a:ext cx="8229600" cy="1556792"/>
          </a:xfrm>
        </p:spPr>
        <p:txBody>
          <a:bodyPr>
            <a:noAutofit/>
          </a:bodyPr>
          <a:lstStyle/>
          <a:p>
            <a:pPr algn="l"/>
            <a:r>
              <a:rPr lang="pt-BR" sz="2000" dirty="0">
                <a:latin typeface="Calibri" pitchFamily="34" charset="0"/>
              </a:rPr>
              <a:t>P</a:t>
            </a:r>
            <a:r>
              <a:rPr lang="vi-VN" sz="2000" dirty="0" smtClean="0">
                <a:latin typeface="Calibri" pitchFamily="34" charset="0"/>
              </a:rPr>
              <a:t>reparac</a:t>
            </a:r>
            <a:r>
              <a:rPr lang="vi-VN" sz="2000" dirty="0">
                <a:latin typeface="Calibri" pitchFamily="34" charset="0"/>
              </a:rPr>
              <a:t>̧ão de um intermediário na </a:t>
            </a:r>
            <a:r>
              <a:rPr lang="vi-VN" sz="2000" b="1" dirty="0">
                <a:solidFill>
                  <a:srgbClr val="FF0000"/>
                </a:solidFill>
                <a:latin typeface="Calibri" pitchFamily="34" charset="0"/>
              </a:rPr>
              <a:t>síntese da droga anticâncer Taxol </a:t>
            </a:r>
            <a:r>
              <a:rPr lang="vi-VN" sz="2000" dirty="0">
                <a:latin typeface="Calibri" pitchFamily="34" charset="0"/>
              </a:rPr>
              <a:t>(paclitaxel) feita por K. C. Nicolaou (</a:t>
            </a:r>
            <a:r>
              <a:rPr lang="vi-VN" sz="2000" i="1" dirty="0">
                <a:latin typeface="Calibri" pitchFamily="34" charset="0"/>
              </a:rPr>
              <a:t>Scripps Research Institute e Universidade da Califór- nia, em San Diego</a:t>
            </a:r>
            <a:r>
              <a:rPr lang="vi-VN" sz="2000" dirty="0" smtClean="0">
                <a:latin typeface="Calibri" pitchFamily="34" charset="0"/>
              </a:rPr>
              <a:t>)</a:t>
            </a:r>
            <a:r>
              <a:rPr lang="pt-BR" sz="2000" dirty="0" smtClean="0">
                <a:latin typeface="Calibri" pitchFamily="34" charset="0"/>
              </a:rPr>
              <a:t>.</a:t>
            </a:r>
            <a:br>
              <a:rPr lang="pt-BR" sz="2000" dirty="0" smtClean="0">
                <a:latin typeface="Calibri" pitchFamily="34" charset="0"/>
              </a:rPr>
            </a:br>
            <a:r>
              <a:rPr lang="pt-BR" sz="2000" i="1" dirty="0">
                <a:latin typeface="Calibri" pitchFamily="34" charset="0"/>
              </a:rPr>
              <a:t/>
            </a:r>
            <a:br>
              <a:rPr lang="pt-BR" sz="2000" i="1" dirty="0">
                <a:latin typeface="Calibri" pitchFamily="34" charset="0"/>
              </a:rPr>
            </a:br>
            <a:endParaRPr lang="pt-BR" sz="2000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669" t="19685" r="13834" b="9843"/>
          <a:stretch>
            <a:fillRect/>
          </a:stretch>
        </p:blipFill>
        <p:spPr bwMode="auto">
          <a:xfrm>
            <a:off x="777284" y="1628800"/>
            <a:ext cx="7611140" cy="515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/>
          </a:bodyPr>
          <a:lstStyle/>
          <a:p>
            <a:r>
              <a:rPr lang="vi-VN" sz="2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Fatores que Favorecem a Reação de Diels–Alder</a:t>
            </a:r>
            <a:br>
              <a:rPr lang="vi-VN" sz="2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pt-BR" sz="22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pt-BR" sz="22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endParaRPr lang="pt-BR" sz="2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70000" lnSpcReduction="20000"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sz="3000" dirty="0" smtClean="0"/>
              <a:t>U</a:t>
            </a:r>
            <a:r>
              <a:rPr lang="vi-VN" sz="3000" dirty="0" smtClean="0"/>
              <a:t>tilização de dienos e dienófilos que têm propriedades </a:t>
            </a:r>
            <a:r>
              <a:rPr lang="pt-BR" sz="3000" dirty="0" smtClean="0"/>
              <a:t>co</a:t>
            </a:r>
            <a:r>
              <a:rPr lang="vi-VN" sz="3000" dirty="0" smtClean="0"/>
              <a:t>mplementares em doar elétrons e em atrair elétrons</a:t>
            </a:r>
          </a:p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7669" t="56594" r="8301" b="14764"/>
          <a:stretch>
            <a:fillRect/>
          </a:stretch>
        </p:blipFill>
        <p:spPr bwMode="auto">
          <a:xfrm>
            <a:off x="-286327" y="2564904"/>
            <a:ext cx="944880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Esteroquímica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1067" t="18701" r="27669" b="7382"/>
          <a:stretch>
            <a:fillRect/>
          </a:stretch>
        </p:blipFill>
        <p:spPr bwMode="auto">
          <a:xfrm>
            <a:off x="288032" y="999656"/>
            <a:ext cx="8676456" cy="58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1067" t="43307" r="27669" b="19685"/>
          <a:stretch>
            <a:fillRect/>
          </a:stretch>
        </p:blipFill>
        <p:spPr bwMode="auto">
          <a:xfrm>
            <a:off x="179512" y="764704"/>
            <a:ext cx="8904765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l="27669" t="24606" r="11067" b="46752"/>
          <a:stretch>
            <a:fillRect/>
          </a:stretch>
        </p:blipFill>
        <p:spPr bwMode="auto">
          <a:xfrm>
            <a:off x="467544" y="4149080"/>
            <a:ext cx="7971129" cy="209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04056"/>
            <a:ext cx="8496944" cy="2348880"/>
          </a:xfrm>
        </p:spPr>
        <p:txBody>
          <a:bodyPr>
            <a:normAutofit fontScale="90000"/>
          </a:bodyPr>
          <a:lstStyle/>
          <a:p>
            <a:pPr algn="l"/>
            <a:r>
              <a:rPr lang="vi-VN" sz="2400" dirty="0" smtClean="0"/>
              <a:t>Os dienos cíclicos, </a:t>
            </a:r>
            <a:r>
              <a:rPr lang="vi-VN" sz="2400" b="1" dirty="0" smtClean="0">
                <a:solidFill>
                  <a:srgbClr val="0070C0"/>
                </a:solidFill>
              </a:rPr>
              <a:t>nos quais as ligações duplas são mantidas na conformação s-cis</a:t>
            </a:r>
            <a:r>
              <a:rPr lang="vi-VN" sz="2400" dirty="0" smtClean="0"/>
              <a:t>, são altamente reativos 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200" dirty="0" smtClean="0"/>
              <a:t>Exemplo: </a:t>
            </a:r>
            <a:r>
              <a:rPr lang="vi-VN" sz="2200" dirty="0" smtClean="0"/>
              <a:t>O ciclopentadieno reage com o anidrido maleico à </a:t>
            </a:r>
            <a:r>
              <a:rPr lang="pt-BR" sz="2200" dirty="0" smtClean="0"/>
              <a:t>t.a. </a:t>
            </a:r>
            <a:r>
              <a:rPr lang="vi-VN" sz="2200" dirty="0" smtClean="0"/>
              <a:t>com rendimento quantitativo:</a:t>
            </a:r>
            <a:r>
              <a:rPr lang="vi-VN" sz="2000" dirty="0" smtClean="0"/>
              <a:t/>
            </a:r>
            <a:br>
              <a:rPr lang="vi-VN" sz="2000" dirty="0" smtClean="0"/>
            </a:br>
            <a:endParaRPr lang="pt-B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0435" t="28051" r="11067" b="24606"/>
          <a:stretch>
            <a:fillRect/>
          </a:stretch>
        </p:blipFill>
        <p:spPr bwMode="auto">
          <a:xfrm>
            <a:off x="30200" y="2564904"/>
            <a:ext cx="886228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40290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86677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85989"/>
            <a:ext cx="9143999" cy="192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23528" y="4299193"/>
            <a:ext cx="878497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700" dirty="0"/>
              <a:t>As configurações eletrônicas no estado fundamental de alguns elementos do segundo período</a:t>
            </a:r>
            <a:r>
              <a:rPr lang="pt-BR" sz="1700" dirty="0" smtClean="0"/>
              <a:t>. </a:t>
            </a:r>
            <a:endParaRPr lang="pt-BR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824"/>
            <a:ext cx="57531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24744"/>
            <a:ext cx="72390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956645"/>
            <a:ext cx="72675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3429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980728"/>
            <a:ext cx="47529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539552" y="4410978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/>
              <a:t>Uma </a:t>
            </a:r>
            <a:r>
              <a:rPr lang="pt-BR" b="1" dirty="0">
                <a:solidFill>
                  <a:schemeClr val="tx2"/>
                </a:solidFill>
              </a:rPr>
              <a:t>ligação sigma </a:t>
            </a:r>
            <a:r>
              <a:rPr lang="pt-BR" b="1" dirty="0" smtClean="0">
                <a:solidFill>
                  <a:schemeClr val="tx2"/>
                </a:solidFill>
              </a:rPr>
              <a:t>(</a:t>
            </a:r>
            <a:r>
              <a:rPr lang="pt-BR" b="1" dirty="0" smtClean="0">
                <a:solidFill>
                  <a:schemeClr val="tx2"/>
                </a:solidFill>
                <a:sym typeface="Symbol"/>
              </a:rPr>
              <a:t></a:t>
            </a:r>
            <a:r>
              <a:rPr lang="pt-BR" b="1" dirty="0" smtClean="0">
                <a:solidFill>
                  <a:schemeClr val="tx2"/>
                </a:solidFill>
              </a:rPr>
              <a:t>) </a:t>
            </a:r>
            <a:r>
              <a:rPr lang="pt-BR" dirty="0"/>
              <a:t>(um tipo de ligação simples) é aquela na qual a densidade eletrônica tem simetria circular quando vista ao longo do eixo de ligação. </a:t>
            </a:r>
            <a:endParaRPr lang="pt-BR" dirty="0" smtClean="0"/>
          </a:p>
          <a:p>
            <a:pPr marL="342900" indent="-342900">
              <a:buFont typeface="+mj-lt"/>
              <a:buAutoNum type="arabicPeriod"/>
            </a:pPr>
            <a:endParaRPr lang="pt-B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Uma </a:t>
            </a:r>
            <a:r>
              <a:rPr lang="pt-BR" b="1" dirty="0">
                <a:solidFill>
                  <a:schemeClr val="tx2"/>
                </a:solidFill>
              </a:rPr>
              <a:t>ligação </a:t>
            </a:r>
            <a:r>
              <a:rPr lang="pt-BR" b="1" dirty="0" err="1">
                <a:solidFill>
                  <a:schemeClr val="tx2"/>
                </a:solidFill>
              </a:rPr>
              <a:t>pi</a:t>
            </a:r>
            <a:r>
              <a:rPr lang="pt-BR" b="1" dirty="0">
                <a:solidFill>
                  <a:schemeClr val="tx2"/>
                </a:solidFill>
              </a:rPr>
              <a:t> </a:t>
            </a:r>
            <a:r>
              <a:rPr lang="pt-BR" b="1" dirty="0" smtClean="0">
                <a:solidFill>
                  <a:schemeClr val="tx2"/>
                </a:solidFill>
              </a:rPr>
              <a:t>(</a:t>
            </a:r>
            <a:r>
              <a:rPr lang="pt-BR" b="1" dirty="0" smtClean="0">
                <a:solidFill>
                  <a:schemeClr val="tx2"/>
                </a:solidFill>
                <a:sym typeface="Symbol"/>
              </a:rPr>
              <a:t></a:t>
            </a:r>
            <a:r>
              <a:rPr lang="pt-BR" b="1" dirty="0" smtClean="0">
                <a:solidFill>
                  <a:schemeClr val="tx2"/>
                </a:solidFill>
              </a:rPr>
              <a:t>)</a:t>
            </a:r>
            <a:r>
              <a:rPr lang="pt-BR" dirty="0" smtClean="0"/>
              <a:t>, </a:t>
            </a:r>
            <a:r>
              <a:rPr lang="pt-BR" dirty="0"/>
              <a:t>parte das ligações duplas e triplas </a:t>
            </a:r>
            <a:r>
              <a:rPr lang="pt-BR" dirty="0" smtClean="0"/>
              <a:t>C–C, </a:t>
            </a:r>
            <a:r>
              <a:rPr lang="pt-BR" dirty="0"/>
              <a:t>é aquela na qual as densidades eletrônicas de dois orbitais p adjacentes paralelos se </a:t>
            </a:r>
            <a:r>
              <a:rPr lang="pt-BR" dirty="0" smtClean="0"/>
              <a:t>sobrepõem </a:t>
            </a:r>
            <a:r>
              <a:rPr lang="pt-BR" dirty="0"/>
              <a:t>lateralmente para formar um orbital molecular </a:t>
            </a:r>
            <a:r>
              <a:rPr lang="pt-BR" dirty="0" smtClean="0"/>
              <a:t>ligante </a:t>
            </a:r>
            <a:r>
              <a:rPr lang="pt-BR" b="1" dirty="0" smtClean="0">
                <a:solidFill>
                  <a:schemeClr val="tx2"/>
                </a:solidFill>
                <a:sym typeface="Symbol"/>
              </a:rPr>
              <a:t>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02699" cy="5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052737"/>
            <a:ext cx="3744416" cy="911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7750" y="3057525"/>
            <a:ext cx="70485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1135</Words>
  <Application>Microsoft Office PowerPoint</Application>
  <PresentationFormat>Apresentação na tela (4:3)</PresentationFormat>
  <Paragraphs>111</Paragraphs>
  <Slides>44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46" baseType="lpstr">
      <vt:lpstr>Tema do Office</vt:lpstr>
      <vt:lpstr>CS ChemDraw Drawing</vt:lpstr>
      <vt:lpstr>Capítulo 13 – Sistemas insaturados conjugados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Sistemas conjugados  Envolvem no mínimo um átomo com um orbital p adjacente a no mínimo uma ligação π.   O átomo adjacente com o orbital p pode ser parte de outra ligação π, ou um radical, um cátion ou um ânion, intermediário de uma reação. 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Um sistema conjugado envolve no mínimo um átomo com um orbital p adjacente a no mínimo uma ligação π.   O átomo adjacente com o orbital p pode ser parte de outra ligação π, ou um radical, um cátion ou um ânion, intermediário de uma reação. </vt:lpstr>
      <vt:lpstr>Controle Cinético contra ControleTermodinâmico de uma Reação Química   </vt:lpstr>
      <vt:lpstr>Slide 36</vt:lpstr>
      <vt:lpstr>Slide 37</vt:lpstr>
      <vt:lpstr>A Reação de Diels-Alder: Uma Reação de Cicloadição-1,4 de Dienos  Nobel da Química (1950) - Químicos alemães, Otto Diels e Kurt Alder, desenvolveram uma reação de cicloadição-1,4 de dienos.  .   </vt:lpstr>
      <vt:lpstr>Slide 39</vt:lpstr>
      <vt:lpstr>Preparação de um intermediário na síntese da droga anticâncer Taxol (paclitaxel) feita por K. C. Nicolaou (Scripps Research Institute e Universidade da Califór- nia, em San Diego).  </vt:lpstr>
      <vt:lpstr>Fatores que Favorecem a Reação de Diels–Alder  </vt:lpstr>
      <vt:lpstr>Esteroquímica</vt:lpstr>
      <vt:lpstr>Slide 43</vt:lpstr>
      <vt:lpstr>Os dienos cíclicos, nos quais as ligações duplas são mantidas na conformação s-cis, são altamente reativos    Exemplo: O ciclopentadieno reage com o anidrido maleico à t.a. com rendimento quantitativo: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EAD</dc:creator>
  <cp:lastModifiedBy>EAD</cp:lastModifiedBy>
  <cp:revision>4</cp:revision>
  <dcterms:created xsi:type="dcterms:W3CDTF">2016-10-04T21:52:02Z</dcterms:created>
  <dcterms:modified xsi:type="dcterms:W3CDTF">2018-06-04T20:40:10Z</dcterms:modified>
</cp:coreProperties>
</file>