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12DDA-4F76-4580-9CC2-582C34301546}" type="datetimeFigureOut">
              <a:rPr lang="pt-BR" smtClean="0"/>
              <a:pPr/>
              <a:t>04/06/2018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533FFC-5F13-4277-8FD9-B43B3EC2F8B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F6787BFC-E1C1-420C-82DB-7017AC07905D}" type="datetime1">
              <a:rPr lang="en-US" smtClean="0"/>
              <a:pPr/>
              <a:t>6/4/2018</a:t>
            </a:fld>
            <a:endParaRPr lang="en-US" sz="1600" dirty="0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 dirty="0"/>
          </a:p>
        </p:txBody>
      </p:sp>
      <p:sp>
        <p:nvSpPr>
          <p:cNvPr id="21" name="Retângu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ângu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ângu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89C5E-E982-4E04-A6B6-A2CDE637AB7D}" type="datetime1">
              <a:rPr lang="en-US" smtClean="0"/>
              <a:pPr/>
              <a:t>6/4/2018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AF418-61DB-4B94-A196-1399C863E58C}" type="datetime1">
              <a:rPr lang="en-US" smtClean="0"/>
              <a:pPr/>
              <a:t>6/4/2018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ângulo isósceles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83F18-89E1-468F-BD82-FE2086D17DF1}" type="datetime1">
              <a:rPr lang="en-US" smtClean="0"/>
              <a:pPr/>
              <a:t>6/4/2018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D4FD973-3986-47C6-9C08-13A6AF7E67DB}" type="datetime1">
              <a:rPr lang="en-US" smtClean="0"/>
              <a:pPr/>
              <a:t>6/4/2018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 dirty="0"/>
          </a:p>
        </p:txBody>
      </p:sp>
      <p:sp>
        <p:nvSpPr>
          <p:cNvPr id="7" name="Retângu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2294A-9825-4B8D-A5AD-2C2B468BDA34}" type="datetime1">
              <a:rPr lang="en-US" smtClean="0"/>
              <a:pPr/>
              <a:t>6/4/2018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A591-37A1-4F21-A853-B21705D7ADB6}" type="datetime1">
              <a:rPr lang="en-US" smtClean="0"/>
              <a:pPr/>
              <a:t>6/4/2018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1818B-51AD-4E28-829E-38F8EEA800CD}" type="datetime1">
              <a:rPr lang="en-US" smtClean="0"/>
              <a:pPr/>
              <a:t>6/4/2018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47A5F-FFB8-4A74-B34A-31DBDEB1833C}" type="datetime1">
              <a:rPr lang="en-US" smtClean="0"/>
              <a:pPr/>
              <a:t>6/4/2018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5" name="Conector reto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D6CD7-DA21-44EB-BF4B-8E95731E75FA}" type="datetime1">
              <a:rPr lang="en-US" smtClean="0"/>
              <a:pPr/>
              <a:t>6/4/2018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140AF-A54D-43CF-B147-D14CCCD3EB8F}" type="datetime1">
              <a:rPr lang="en-US" smtClean="0"/>
              <a:pPr/>
              <a:t>6/4/2018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F722E58-BDD5-4BC8-8EF5-853BC68152F1}" type="datetime1">
              <a:rPr lang="en-US" smtClean="0"/>
              <a:pPr/>
              <a:t>6/4/2018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fld id="{EA7C8D44-3667-46F6-9772-CC52308E2A7F}" type="slidenum">
              <a:rPr kumimoji="0" lang="en-US" smtClean="0"/>
              <a:pPr algn="l" eaLnBrk="1" latinLnBrk="0" hangingPunct="1"/>
              <a:t>‹nº›</a:t>
            </a:fld>
            <a:endParaRPr kumimoji="0" lang="en-US" sz="1600" dirty="0">
              <a:solidFill>
                <a:schemeClr val="tx2"/>
              </a:solidFill>
            </a:endParaRPr>
          </a:p>
        </p:txBody>
      </p:sp>
      <p:sp>
        <p:nvSpPr>
          <p:cNvPr id="28" name="Conector reto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ector reto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ângulo isósceles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19200" y="3717032"/>
            <a:ext cx="6858000" cy="9906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Exercícios propostos</a:t>
            </a:r>
            <a:br>
              <a:rPr lang="pt-BR" dirty="0" smtClean="0"/>
            </a:br>
            <a:r>
              <a:rPr lang="pt-BR" dirty="0" smtClean="0"/>
              <a:t>compostos </a:t>
            </a:r>
            <a:r>
              <a:rPr lang="pt-BR" smtClean="0"/>
              <a:t>carbonilados </a:t>
            </a:r>
            <a:r>
              <a:rPr lang="pt-BR" dirty="0" smtClean="0"/>
              <a:t>III</a:t>
            </a:r>
            <a:endParaRPr lang="pt-BR" dirty="0"/>
          </a:p>
        </p:txBody>
      </p:sp>
      <p:pic>
        <p:nvPicPr>
          <p:cNvPr id="6" name="Imagem 5" descr="estruturas de ressonância carbonil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72208" y="332656"/>
            <a:ext cx="5652120" cy="2338465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Exercícios sobre </a:t>
            </a:r>
            <a:r>
              <a:rPr lang="pt-BR" dirty="0" err="1" smtClean="0"/>
              <a:t>enolatos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467544" y="1314634"/>
            <a:ext cx="835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08- Write the structure and the mechanism of the </a:t>
            </a:r>
            <a:r>
              <a:rPr lang="en-US" b="1" dirty="0" err="1" smtClean="0">
                <a:solidFill>
                  <a:srgbClr val="002060"/>
                </a:solidFill>
              </a:rPr>
              <a:t>aldol</a:t>
            </a:r>
            <a:r>
              <a:rPr lang="en-US" b="1" dirty="0" smtClean="0">
                <a:solidFill>
                  <a:srgbClr val="002060"/>
                </a:solidFill>
              </a:rPr>
              <a:t> addition product of:</a:t>
            </a:r>
            <a:endParaRPr lang="pt-BR" b="1" dirty="0">
              <a:solidFill>
                <a:srgbClr val="002060"/>
              </a:solidFill>
            </a:endParaRPr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10</a:t>
            </a:fld>
            <a:endParaRPr kumimoji="0" lang="en-US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/>
          <a:srcRect b="59454"/>
          <a:stretch>
            <a:fillRect/>
          </a:stretch>
        </p:blipFill>
        <p:spPr bwMode="auto">
          <a:xfrm>
            <a:off x="395536" y="1628800"/>
            <a:ext cx="353754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2276873"/>
            <a:ext cx="7200800" cy="1143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03648" y="3573016"/>
            <a:ext cx="6984776" cy="3091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tângulo 8"/>
          <p:cNvSpPr/>
          <p:nvPr/>
        </p:nvSpPr>
        <p:spPr>
          <a:xfrm>
            <a:off x="3995936" y="1916832"/>
            <a:ext cx="1512168" cy="122413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1" name="Conector reto 10"/>
          <p:cNvCxnSpPr/>
          <p:nvPr/>
        </p:nvCxnSpPr>
        <p:spPr>
          <a:xfrm>
            <a:off x="539552" y="1196752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/>
        </p:nvCxnSpPr>
        <p:spPr>
          <a:xfrm>
            <a:off x="1115616" y="6525344"/>
            <a:ext cx="7488832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11933E-6 L -0.09844 0.24653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" y="1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xit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9" grpId="2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Exercícios sobre </a:t>
            </a:r>
            <a:r>
              <a:rPr lang="pt-BR" dirty="0" err="1" smtClean="0"/>
              <a:t>enolatos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467544" y="1314634"/>
            <a:ext cx="835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08- Write the structure and the mechanism of the </a:t>
            </a:r>
            <a:r>
              <a:rPr lang="en-US" b="1" dirty="0" err="1" smtClean="0">
                <a:solidFill>
                  <a:srgbClr val="002060"/>
                </a:solidFill>
              </a:rPr>
              <a:t>aldol</a:t>
            </a:r>
            <a:r>
              <a:rPr lang="en-US" b="1" dirty="0" smtClean="0">
                <a:solidFill>
                  <a:srgbClr val="002060"/>
                </a:solidFill>
              </a:rPr>
              <a:t> addition product of:</a:t>
            </a:r>
            <a:endParaRPr lang="pt-BR" b="1" dirty="0">
              <a:solidFill>
                <a:srgbClr val="002060"/>
              </a:solidFill>
            </a:endParaRPr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11</a:t>
            </a:fld>
            <a:endParaRPr kumimoji="0" lang="en-US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/>
          <a:srcRect t="36860"/>
          <a:stretch>
            <a:fillRect/>
          </a:stretch>
        </p:blipFill>
        <p:spPr bwMode="auto">
          <a:xfrm>
            <a:off x="395536" y="1691457"/>
            <a:ext cx="3537540" cy="1233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tângulo 6"/>
          <p:cNvSpPr/>
          <p:nvPr/>
        </p:nvSpPr>
        <p:spPr>
          <a:xfrm>
            <a:off x="4067944" y="2145630"/>
            <a:ext cx="45365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(</a:t>
            </a:r>
            <a:r>
              <a:rPr lang="en-US" i="1" dirty="0" smtClean="0"/>
              <a:t>b) </a:t>
            </a:r>
            <a:r>
              <a:rPr lang="en-US" sz="1600" i="1" dirty="0" smtClean="0"/>
              <a:t>Approaching</a:t>
            </a:r>
            <a:r>
              <a:rPr lang="en-US" i="1" dirty="0" smtClean="0"/>
              <a:t> this problem mechanistically in the same way as part (a), write the structure of </a:t>
            </a:r>
            <a:r>
              <a:rPr lang="en-US" dirty="0" smtClean="0"/>
              <a:t>the </a:t>
            </a:r>
            <a:r>
              <a:rPr lang="en-US" dirty="0" err="1" smtClean="0"/>
              <a:t>enolate</a:t>
            </a:r>
            <a:r>
              <a:rPr lang="en-US" dirty="0" smtClean="0"/>
              <a:t> ion from 2-methylbutanal.</a:t>
            </a:r>
            <a:endParaRPr lang="pt-BR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140968"/>
            <a:ext cx="6480719" cy="1661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tângulo 7"/>
          <p:cNvSpPr/>
          <p:nvPr/>
        </p:nvSpPr>
        <p:spPr>
          <a:xfrm>
            <a:off x="7092280" y="3356992"/>
            <a:ext cx="1800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This </a:t>
            </a:r>
            <a:r>
              <a:rPr lang="en-US" sz="1600" dirty="0" err="1" smtClean="0"/>
              <a:t>enolate</a:t>
            </a:r>
            <a:r>
              <a:rPr lang="en-US" sz="1600" dirty="0" smtClean="0"/>
              <a:t> adds to the carbonyl group of the </a:t>
            </a:r>
            <a:r>
              <a:rPr lang="en-US" sz="1600" dirty="0" err="1" smtClean="0"/>
              <a:t>aldehyde</a:t>
            </a:r>
            <a:r>
              <a:rPr lang="en-US" sz="1600" dirty="0" smtClean="0"/>
              <a:t>.</a:t>
            </a:r>
            <a:endParaRPr lang="pt-BR" sz="1600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7034" y="4665984"/>
            <a:ext cx="5863158" cy="1643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Conector reto 9"/>
          <p:cNvCxnSpPr/>
          <p:nvPr/>
        </p:nvCxnSpPr>
        <p:spPr>
          <a:xfrm>
            <a:off x="539552" y="1196752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/>
        </p:nvCxnSpPr>
        <p:spPr>
          <a:xfrm>
            <a:off x="1115616" y="6525344"/>
            <a:ext cx="7488832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Exercícios sobre </a:t>
            </a:r>
            <a:r>
              <a:rPr lang="pt-BR" dirty="0" err="1" smtClean="0"/>
              <a:t>enolatos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467544" y="1314634"/>
            <a:ext cx="835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08- Write the structure and the mechanism of the </a:t>
            </a:r>
            <a:r>
              <a:rPr lang="en-US" b="1" dirty="0" err="1" smtClean="0">
                <a:solidFill>
                  <a:srgbClr val="002060"/>
                </a:solidFill>
              </a:rPr>
              <a:t>aldol</a:t>
            </a:r>
            <a:r>
              <a:rPr lang="en-US" b="1" dirty="0" smtClean="0">
                <a:solidFill>
                  <a:srgbClr val="002060"/>
                </a:solidFill>
              </a:rPr>
              <a:t> addition product of:</a:t>
            </a:r>
            <a:endParaRPr lang="pt-BR" b="1" dirty="0">
              <a:solidFill>
                <a:srgbClr val="002060"/>
              </a:solidFill>
            </a:endParaRPr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12</a:t>
            </a:fld>
            <a:endParaRPr kumimoji="0" lang="en-US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/>
          <a:srcRect t="36860"/>
          <a:stretch>
            <a:fillRect/>
          </a:stretch>
        </p:blipFill>
        <p:spPr bwMode="auto">
          <a:xfrm>
            <a:off x="395536" y="1691457"/>
            <a:ext cx="3537540" cy="1233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 l="61407"/>
          <a:stretch>
            <a:fillRect/>
          </a:stretch>
        </p:blipFill>
        <p:spPr bwMode="auto">
          <a:xfrm>
            <a:off x="827584" y="3140968"/>
            <a:ext cx="2262758" cy="1643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4" cstate="print"/>
          <a:srcRect b="18519"/>
          <a:stretch>
            <a:fillRect/>
          </a:stretch>
        </p:blipFill>
        <p:spPr bwMode="auto">
          <a:xfrm>
            <a:off x="3131840" y="3281216"/>
            <a:ext cx="4606039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tângulo 12"/>
          <p:cNvSpPr/>
          <p:nvPr/>
        </p:nvSpPr>
        <p:spPr>
          <a:xfrm>
            <a:off x="3635896" y="4869160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dirty="0" smtClean="0"/>
              <a:t>A proton transfer from solvent yields the product of </a:t>
            </a:r>
            <a:r>
              <a:rPr lang="en-US" sz="1600" dirty="0" err="1" smtClean="0"/>
              <a:t>aldol</a:t>
            </a:r>
            <a:r>
              <a:rPr lang="en-US" sz="1600" dirty="0" smtClean="0"/>
              <a:t> addition.</a:t>
            </a:r>
            <a:endParaRPr lang="pt-BR" sz="1600" dirty="0"/>
          </a:p>
        </p:txBody>
      </p:sp>
      <p:cxnSp>
        <p:nvCxnSpPr>
          <p:cNvPr id="14" name="Conector reto 13"/>
          <p:cNvCxnSpPr/>
          <p:nvPr/>
        </p:nvCxnSpPr>
        <p:spPr>
          <a:xfrm>
            <a:off x="539552" y="1196752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/>
          <p:cNvCxnSpPr/>
          <p:nvPr/>
        </p:nvCxnSpPr>
        <p:spPr>
          <a:xfrm>
            <a:off x="1115616" y="6525344"/>
            <a:ext cx="7488832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Exercícios sobre </a:t>
            </a:r>
            <a:r>
              <a:rPr lang="pt-BR" dirty="0" err="1" smtClean="0"/>
              <a:t>enolatos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467544" y="1314634"/>
            <a:ext cx="83529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002060"/>
                </a:solidFill>
              </a:rPr>
              <a:t>09- Write the structure of the </a:t>
            </a:r>
            <a:r>
              <a:rPr lang="en-US" b="1" dirty="0" err="1" smtClean="0">
                <a:solidFill>
                  <a:srgbClr val="002060"/>
                </a:solidFill>
              </a:rPr>
              <a:t>aldol</a:t>
            </a:r>
            <a:r>
              <a:rPr lang="en-US" b="1" dirty="0" smtClean="0">
                <a:solidFill>
                  <a:srgbClr val="002060"/>
                </a:solidFill>
              </a:rPr>
              <a:t> condensation product of each of the </a:t>
            </a:r>
            <a:r>
              <a:rPr lang="en-US" b="1" dirty="0" err="1" smtClean="0">
                <a:solidFill>
                  <a:srgbClr val="002060"/>
                </a:solidFill>
              </a:rPr>
              <a:t>folowing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aldehydes</a:t>
            </a:r>
            <a:r>
              <a:rPr lang="en-US" b="1" dirty="0" smtClean="0">
                <a:solidFill>
                  <a:srgbClr val="002060"/>
                </a:solidFill>
              </a:rPr>
              <a:t> . One of these </a:t>
            </a:r>
            <a:r>
              <a:rPr lang="en-US" b="1" dirty="0" err="1" smtClean="0">
                <a:solidFill>
                  <a:srgbClr val="002060"/>
                </a:solidFill>
              </a:rPr>
              <a:t>aldehydes</a:t>
            </a:r>
            <a:r>
              <a:rPr lang="en-US" b="1" dirty="0" smtClean="0">
                <a:solidFill>
                  <a:srgbClr val="002060"/>
                </a:solidFill>
              </a:rPr>
              <a:t> can undergo </a:t>
            </a:r>
            <a:r>
              <a:rPr lang="en-US" b="1" dirty="0" err="1" smtClean="0">
                <a:solidFill>
                  <a:srgbClr val="002060"/>
                </a:solidFill>
              </a:rPr>
              <a:t>aldol</a:t>
            </a:r>
            <a:r>
              <a:rPr lang="en-US" b="1" dirty="0" smtClean="0">
                <a:solidFill>
                  <a:srgbClr val="002060"/>
                </a:solidFill>
              </a:rPr>
              <a:t> addition, but not </a:t>
            </a:r>
            <a:r>
              <a:rPr lang="en-US" b="1" dirty="0" err="1" smtClean="0">
                <a:solidFill>
                  <a:srgbClr val="002060"/>
                </a:solidFill>
              </a:rPr>
              <a:t>aldol</a:t>
            </a:r>
            <a:r>
              <a:rPr lang="en-US" b="1" dirty="0" smtClean="0">
                <a:solidFill>
                  <a:srgbClr val="002060"/>
                </a:solidFill>
              </a:rPr>
              <a:t> condensation. Which one? Why?</a:t>
            </a:r>
            <a:endParaRPr lang="pt-BR" b="1" dirty="0">
              <a:solidFill>
                <a:srgbClr val="002060"/>
              </a:solidFill>
            </a:endParaRPr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13</a:t>
            </a:fld>
            <a:endParaRPr kumimoji="0" lang="en-US" dirty="0"/>
          </a:p>
        </p:txBody>
      </p:sp>
      <p:cxnSp>
        <p:nvCxnSpPr>
          <p:cNvPr id="14" name="Conector reto 13"/>
          <p:cNvCxnSpPr/>
          <p:nvPr/>
        </p:nvCxnSpPr>
        <p:spPr>
          <a:xfrm>
            <a:off x="539552" y="1196752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1115616" y="6525344"/>
            <a:ext cx="7488832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348880"/>
            <a:ext cx="3516135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tângulo 16"/>
          <p:cNvSpPr/>
          <p:nvPr/>
        </p:nvSpPr>
        <p:spPr>
          <a:xfrm>
            <a:off x="4499992" y="2708920"/>
            <a:ext cx="4283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Dehydration of the </a:t>
            </a:r>
            <a:r>
              <a:rPr lang="en-US" dirty="0" err="1" smtClean="0"/>
              <a:t>aldol</a:t>
            </a:r>
            <a:r>
              <a:rPr lang="en-US" dirty="0" smtClean="0"/>
              <a:t> addition product involves loss of a proton from the </a:t>
            </a:r>
            <a:r>
              <a:rPr lang="en-US" dirty="0" smtClean="0">
                <a:sym typeface="Symbol"/>
              </a:rPr>
              <a:t></a:t>
            </a:r>
            <a:r>
              <a:rPr lang="en-US" dirty="0" smtClean="0"/>
              <a:t>-carbon atom and hydroxide from the </a:t>
            </a:r>
            <a:r>
              <a:rPr lang="en-US" dirty="0" smtClean="0">
                <a:sym typeface="Symbol"/>
              </a:rPr>
              <a:t></a:t>
            </a:r>
            <a:r>
              <a:rPr lang="en-US" dirty="0" smtClean="0"/>
              <a:t>-carbon atom.</a:t>
            </a:r>
            <a:endParaRPr lang="pt-BR" dirty="0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1" y="4318140"/>
            <a:ext cx="6768752" cy="206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Exercícios sobre </a:t>
            </a:r>
            <a:r>
              <a:rPr lang="pt-BR" dirty="0" err="1" smtClean="0"/>
              <a:t>enolatos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467544" y="1314634"/>
            <a:ext cx="83529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002060"/>
                </a:solidFill>
              </a:rPr>
              <a:t>09- Write the structure of the </a:t>
            </a:r>
            <a:r>
              <a:rPr lang="en-US" b="1" dirty="0" err="1" smtClean="0">
                <a:solidFill>
                  <a:srgbClr val="002060"/>
                </a:solidFill>
              </a:rPr>
              <a:t>aldol</a:t>
            </a:r>
            <a:r>
              <a:rPr lang="en-US" b="1" dirty="0" smtClean="0">
                <a:solidFill>
                  <a:srgbClr val="002060"/>
                </a:solidFill>
              </a:rPr>
              <a:t> condensation product of each of the </a:t>
            </a:r>
            <a:r>
              <a:rPr lang="en-US" b="1" dirty="0" err="1" smtClean="0">
                <a:solidFill>
                  <a:srgbClr val="002060"/>
                </a:solidFill>
              </a:rPr>
              <a:t>folowing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aldehydes</a:t>
            </a:r>
            <a:r>
              <a:rPr lang="en-US" b="1" dirty="0" smtClean="0">
                <a:solidFill>
                  <a:srgbClr val="002060"/>
                </a:solidFill>
              </a:rPr>
              <a:t> . One of these </a:t>
            </a:r>
            <a:r>
              <a:rPr lang="en-US" b="1" dirty="0" err="1" smtClean="0">
                <a:solidFill>
                  <a:srgbClr val="002060"/>
                </a:solidFill>
              </a:rPr>
              <a:t>aldehydes</a:t>
            </a:r>
            <a:r>
              <a:rPr lang="en-US" b="1" dirty="0" smtClean="0">
                <a:solidFill>
                  <a:srgbClr val="002060"/>
                </a:solidFill>
              </a:rPr>
              <a:t> can undergo </a:t>
            </a:r>
            <a:r>
              <a:rPr lang="en-US" b="1" dirty="0" err="1" smtClean="0">
                <a:solidFill>
                  <a:srgbClr val="002060"/>
                </a:solidFill>
              </a:rPr>
              <a:t>aldol</a:t>
            </a:r>
            <a:r>
              <a:rPr lang="en-US" b="1" dirty="0" smtClean="0">
                <a:solidFill>
                  <a:srgbClr val="002060"/>
                </a:solidFill>
              </a:rPr>
              <a:t> addition, but not </a:t>
            </a:r>
            <a:r>
              <a:rPr lang="en-US" b="1" dirty="0" err="1" smtClean="0">
                <a:solidFill>
                  <a:srgbClr val="002060"/>
                </a:solidFill>
              </a:rPr>
              <a:t>aldol</a:t>
            </a:r>
            <a:r>
              <a:rPr lang="en-US" b="1" dirty="0" smtClean="0">
                <a:solidFill>
                  <a:srgbClr val="002060"/>
                </a:solidFill>
              </a:rPr>
              <a:t> condensation. Which one? Why?</a:t>
            </a:r>
            <a:endParaRPr lang="pt-BR" b="1" dirty="0">
              <a:solidFill>
                <a:srgbClr val="002060"/>
              </a:solidFill>
            </a:endParaRPr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14</a:t>
            </a:fld>
            <a:endParaRPr kumimoji="0" lang="en-US" dirty="0"/>
          </a:p>
        </p:txBody>
      </p:sp>
      <p:cxnSp>
        <p:nvCxnSpPr>
          <p:cNvPr id="14" name="Conector reto 13"/>
          <p:cNvCxnSpPr/>
          <p:nvPr/>
        </p:nvCxnSpPr>
        <p:spPr>
          <a:xfrm>
            <a:off x="539552" y="1196752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1115616" y="6525344"/>
            <a:ext cx="7488832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6" name="Retângulo 15"/>
          <p:cNvSpPr/>
          <p:nvPr/>
        </p:nvSpPr>
        <p:spPr>
          <a:xfrm>
            <a:off x="467544" y="3214717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(a) Dehydration of the product of </a:t>
            </a:r>
            <a:r>
              <a:rPr lang="en-US" dirty="0" err="1" smtClean="0"/>
              <a:t>aldol</a:t>
            </a:r>
            <a:r>
              <a:rPr lang="en-US" dirty="0" smtClean="0"/>
              <a:t> addition of </a:t>
            </a:r>
            <a:r>
              <a:rPr lang="en-US" dirty="0" err="1" smtClean="0"/>
              <a:t>pentanal</a:t>
            </a:r>
            <a:r>
              <a:rPr lang="en-US" dirty="0" smtClean="0"/>
              <a:t> introduces the double bond between C-2 and C-3 to give an </a:t>
            </a:r>
            <a:r>
              <a:rPr lang="en-US" dirty="0" smtClean="0">
                <a:sym typeface="Symbol"/>
              </a:rPr>
              <a:t>,</a:t>
            </a:r>
            <a:r>
              <a:rPr lang="en-US" dirty="0" smtClean="0"/>
              <a:t>-unsaturated </a:t>
            </a:r>
            <a:r>
              <a:rPr lang="pt-BR" dirty="0" err="1" smtClean="0"/>
              <a:t>aldehyde</a:t>
            </a:r>
            <a:r>
              <a:rPr lang="pt-BR" dirty="0" smtClean="0"/>
              <a:t>.</a:t>
            </a:r>
            <a:endParaRPr lang="pt-BR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 b="55556"/>
          <a:stretch>
            <a:fillRect/>
          </a:stretch>
        </p:blipFill>
        <p:spPr bwMode="auto">
          <a:xfrm>
            <a:off x="539552" y="2348880"/>
            <a:ext cx="3516135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4121983"/>
            <a:ext cx="6984776" cy="2115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Exercícios sobre </a:t>
            </a:r>
            <a:r>
              <a:rPr lang="pt-BR" dirty="0" err="1" smtClean="0"/>
              <a:t>enolatos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467544" y="1314634"/>
            <a:ext cx="83529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002060"/>
                </a:solidFill>
              </a:rPr>
              <a:t>09- Write the structure of the </a:t>
            </a:r>
            <a:r>
              <a:rPr lang="en-US" b="1" dirty="0" err="1" smtClean="0">
                <a:solidFill>
                  <a:srgbClr val="002060"/>
                </a:solidFill>
              </a:rPr>
              <a:t>aldol</a:t>
            </a:r>
            <a:r>
              <a:rPr lang="en-US" b="1" dirty="0" smtClean="0">
                <a:solidFill>
                  <a:srgbClr val="002060"/>
                </a:solidFill>
              </a:rPr>
              <a:t> condensation product of each of the </a:t>
            </a:r>
            <a:r>
              <a:rPr lang="en-US" b="1" dirty="0" err="1" smtClean="0">
                <a:solidFill>
                  <a:srgbClr val="002060"/>
                </a:solidFill>
              </a:rPr>
              <a:t>folowing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aldehydes</a:t>
            </a:r>
            <a:r>
              <a:rPr lang="en-US" b="1" dirty="0" smtClean="0">
                <a:solidFill>
                  <a:srgbClr val="002060"/>
                </a:solidFill>
              </a:rPr>
              <a:t> . One of these </a:t>
            </a:r>
            <a:r>
              <a:rPr lang="en-US" b="1" dirty="0" err="1" smtClean="0">
                <a:solidFill>
                  <a:srgbClr val="002060"/>
                </a:solidFill>
              </a:rPr>
              <a:t>aldehydes</a:t>
            </a:r>
            <a:r>
              <a:rPr lang="en-US" b="1" dirty="0" smtClean="0">
                <a:solidFill>
                  <a:srgbClr val="002060"/>
                </a:solidFill>
              </a:rPr>
              <a:t> can undergo </a:t>
            </a:r>
            <a:r>
              <a:rPr lang="en-US" b="1" dirty="0" err="1" smtClean="0">
                <a:solidFill>
                  <a:srgbClr val="002060"/>
                </a:solidFill>
              </a:rPr>
              <a:t>aldol</a:t>
            </a:r>
            <a:r>
              <a:rPr lang="en-US" b="1" dirty="0" smtClean="0">
                <a:solidFill>
                  <a:srgbClr val="002060"/>
                </a:solidFill>
              </a:rPr>
              <a:t> addition, but not </a:t>
            </a:r>
            <a:r>
              <a:rPr lang="en-US" b="1" dirty="0" err="1" smtClean="0">
                <a:solidFill>
                  <a:srgbClr val="002060"/>
                </a:solidFill>
              </a:rPr>
              <a:t>aldol</a:t>
            </a:r>
            <a:r>
              <a:rPr lang="en-US" b="1" dirty="0" smtClean="0">
                <a:solidFill>
                  <a:srgbClr val="002060"/>
                </a:solidFill>
              </a:rPr>
              <a:t> condensation. Which one? Why?</a:t>
            </a:r>
            <a:endParaRPr lang="pt-BR" b="1" dirty="0">
              <a:solidFill>
                <a:srgbClr val="002060"/>
              </a:solidFill>
            </a:endParaRPr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15</a:t>
            </a:fld>
            <a:endParaRPr kumimoji="0" lang="en-US" dirty="0"/>
          </a:p>
        </p:txBody>
      </p:sp>
      <p:cxnSp>
        <p:nvCxnSpPr>
          <p:cNvPr id="14" name="Conector reto 13"/>
          <p:cNvCxnSpPr/>
          <p:nvPr/>
        </p:nvCxnSpPr>
        <p:spPr>
          <a:xfrm>
            <a:off x="539552" y="1196752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1115616" y="6525344"/>
            <a:ext cx="7488832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 t="40741"/>
          <a:stretch>
            <a:fillRect/>
          </a:stretch>
        </p:blipFill>
        <p:spPr bwMode="auto">
          <a:xfrm>
            <a:off x="539552" y="2276872"/>
            <a:ext cx="3516135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tângulo 12"/>
          <p:cNvSpPr/>
          <p:nvPr/>
        </p:nvSpPr>
        <p:spPr>
          <a:xfrm>
            <a:off x="4283968" y="2492896"/>
            <a:ext cx="43924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(</a:t>
            </a:r>
            <a:r>
              <a:rPr lang="en-US" i="1" dirty="0" smtClean="0"/>
              <a:t>b) The product of </a:t>
            </a:r>
            <a:r>
              <a:rPr lang="en-US" i="1" dirty="0" err="1" smtClean="0"/>
              <a:t>aldol</a:t>
            </a:r>
            <a:r>
              <a:rPr lang="en-US" i="1" dirty="0" smtClean="0"/>
              <a:t> addition of 2 </a:t>
            </a:r>
            <a:r>
              <a:rPr lang="en-US" i="1" dirty="0" err="1" smtClean="0"/>
              <a:t>methylbutanal</a:t>
            </a:r>
            <a:r>
              <a:rPr lang="en-US" i="1" dirty="0" smtClean="0"/>
              <a:t> has no </a:t>
            </a:r>
            <a:r>
              <a:rPr lang="en-US" i="1" dirty="0" smtClean="0">
                <a:sym typeface="Symbol"/>
              </a:rPr>
              <a:t></a:t>
            </a:r>
            <a:r>
              <a:rPr lang="en-US" i="1" dirty="0" smtClean="0"/>
              <a:t> </a:t>
            </a:r>
            <a:r>
              <a:rPr lang="en-US" i="1" dirty="0" err="1" smtClean="0"/>
              <a:t>hydrogens</a:t>
            </a:r>
            <a:r>
              <a:rPr lang="en-US" i="1" dirty="0" smtClean="0"/>
              <a:t>. It cannot dehydrate to </a:t>
            </a:r>
            <a:r>
              <a:rPr lang="pt-BR" dirty="0" err="1" smtClean="0"/>
              <a:t>an</a:t>
            </a:r>
            <a:r>
              <a:rPr lang="pt-BR" dirty="0" smtClean="0"/>
              <a:t> </a:t>
            </a:r>
            <a:r>
              <a:rPr lang="pt-BR" dirty="0" err="1" smtClean="0"/>
              <a:t>aldol</a:t>
            </a:r>
            <a:r>
              <a:rPr lang="pt-BR" dirty="0" smtClean="0"/>
              <a:t> </a:t>
            </a:r>
            <a:r>
              <a:rPr lang="pt-BR" dirty="0" err="1" smtClean="0"/>
              <a:t>condensation</a:t>
            </a:r>
            <a:r>
              <a:rPr lang="pt-BR" dirty="0" smtClean="0"/>
              <a:t> </a:t>
            </a:r>
            <a:r>
              <a:rPr lang="pt-BR" dirty="0" err="1" smtClean="0"/>
              <a:t>product</a:t>
            </a:r>
            <a:endParaRPr lang="pt-BR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3805411"/>
            <a:ext cx="5760640" cy="2172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Exercícios sobre </a:t>
            </a:r>
            <a:r>
              <a:rPr lang="pt-BR" dirty="0" err="1" smtClean="0"/>
              <a:t>enolatos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467544" y="1314634"/>
            <a:ext cx="835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002060"/>
                </a:solidFill>
              </a:rPr>
              <a:t>10- Outline a synthesis of 2-ethyl-1-hexanol from </a:t>
            </a:r>
            <a:r>
              <a:rPr lang="en-US" b="1" dirty="0" err="1" smtClean="0">
                <a:solidFill>
                  <a:srgbClr val="002060"/>
                </a:solidFill>
              </a:rPr>
              <a:t>butanal</a:t>
            </a:r>
            <a:r>
              <a:rPr lang="en-US" b="1" dirty="0" smtClean="0">
                <a:solidFill>
                  <a:srgbClr val="002060"/>
                </a:solidFill>
              </a:rPr>
              <a:t>.</a:t>
            </a:r>
            <a:endParaRPr lang="pt-BR" b="1" dirty="0">
              <a:solidFill>
                <a:srgbClr val="002060"/>
              </a:solidFill>
            </a:endParaRPr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16</a:t>
            </a:fld>
            <a:endParaRPr kumimoji="0" lang="en-US" dirty="0"/>
          </a:p>
        </p:txBody>
      </p:sp>
      <p:cxnSp>
        <p:nvCxnSpPr>
          <p:cNvPr id="14" name="Conector reto 13"/>
          <p:cNvCxnSpPr/>
          <p:nvPr/>
        </p:nvCxnSpPr>
        <p:spPr>
          <a:xfrm>
            <a:off x="539552" y="1196752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1115616" y="6525344"/>
            <a:ext cx="7488832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 l="2639"/>
          <a:stretch>
            <a:fillRect/>
          </a:stretch>
        </p:blipFill>
        <p:spPr bwMode="auto">
          <a:xfrm>
            <a:off x="395536" y="1772816"/>
            <a:ext cx="8431782" cy="1750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tângulo 15"/>
          <p:cNvSpPr/>
          <p:nvPr/>
        </p:nvSpPr>
        <p:spPr>
          <a:xfrm>
            <a:off x="1979712" y="1916832"/>
            <a:ext cx="4392488" cy="1440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cxnSp>
        <p:nvCxnSpPr>
          <p:cNvPr id="21" name="Conector de seta reta 20"/>
          <p:cNvCxnSpPr/>
          <p:nvPr/>
        </p:nvCxnSpPr>
        <p:spPr>
          <a:xfrm>
            <a:off x="2915816" y="2420888"/>
            <a:ext cx="25202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tângulo 21"/>
          <p:cNvSpPr/>
          <p:nvPr/>
        </p:nvSpPr>
        <p:spPr>
          <a:xfrm>
            <a:off x="467544" y="3645024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The carbon skeleton of 2-ethyl-1-hexanol is the same as that of the </a:t>
            </a:r>
            <a:r>
              <a:rPr lang="en-US" dirty="0" err="1" smtClean="0"/>
              <a:t>aldol</a:t>
            </a:r>
            <a:r>
              <a:rPr lang="en-US" dirty="0" smtClean="0"/>
              <a:t> condensation product derived from </a:t>
            </a:r>
            <a:r>
              <a:rPr lang="en-US" dirty="0" err="1" smtClean="0"/>
              <a:t>butanal</a:t>
            </a:r>
            <a:r>
              <a:rPr lang="en-US" dirty="0" smtClean="0"/>
              <a:t>. Hydrogenation of this compound under conditions in which both the carbon–carbon double bond and the carbonyl group are reduced gives 2-ethyl-1-hexanol.</a:t>
            </a:r>
            <a:endParaRPr lang="pt-BR" dirty="0"/>
          </a:p>
        </p:txBody>
      </p:sp>
      <p:sp>
        <p:nvSpPr>
          <p:cNvPr id="23" name="CaixaDeTexto 22"/>
          <p:cNvSpPr txBox="1"/>
          <p:nvPr/>
        </p:nvSpPr>
        <p:spPr>
          <a:xfrm>
            <a:off x="6516216" y="2060848"/>
            <a:ext cx="20162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C00000"/>
                </a:solidFill>
              </a:rPr>
              <a:t>1   2   3    4    5   6</a:t>
            </a:r>
          </a:p>
          <a:p>
            <a:endParaRPr lang="pt-BR" dirty="0" smtClean="0">
              <a:solidFill>
                <a:srgbClr val="C00000"/>
              </a:solidFill>
            </a:endParaRPr>
          </a:p>
          <a:p>
            <a:endParaRPr lang="pt-BR" dirty="0" smtClean="0">
              <a:solidFill>
                <a:srgbClr val="C00000"/>
              </a:solidFill>
            </a:endParaRPr>
          </a:p>
          <a:p>
            <a:r>
              <a:rPr lang="pt-BR" dirty="0" smtClean="0">
                <a:solidFill>
                  <a:srgbClr val="C00000"/>
                </a:solidFill>
              </a:rPr>
              <a:t>                      7   8</a:t>
            </a: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463776" y="2483604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C00000"/>
                </a:solidFill>
              </a:rPr>
              <a:t>1   2   3    4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3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Exercícios sobre </a:t>
            </a:r>
            <a:r>
              <a:rPr lang="pt-BR" dirty="0" err="1" smtClean="0"/>
              <a:t>enolatos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467544" y="2276872"/>
            <a:ext cx="81369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The carbon–carbon double bond of the </a:t>
            </a:r>
            <a:r>
              <a:rPr lang="en-US" dirty="0" err="1" smtClean="0"/>
              <a:t>enol</a:t>
            </a:r>
            <a:r>
              <a:rPr lang="en-US" dirty="0" smtClean="0"/>
              <a:t> always involves the original carbonyl carbon and the </a:t>
            </a:r>
            <a:r>
              <a:rPr lang="en-US" dirty="0" smtClean="0">
                <a:sym typeface="Symbol"/>
              </a:rPr>
              <a:t></a:t>
            </a:r>
            <a:r>
              <a:rPr lang="en-US" dirty="0" smtClean="0"/>
              <a:t>-carbon atom. 2-Butanone can form two different </a:t>
            </a:r>
            <a:r>
              <a:rPr lang="en-US" dirty="0" err="1" smtClean="0"/>
              <a:t>enols</a:t>
            </a:r>
            <a:r>
              <a:rPr lang="en-US" dirty="0" smtClean="0"/>
              <a:t>, each of which yields a different </a:t>
            </a:r>
            <a:r>
              <a:rPr lang="en-US" dirty="0" smtClean="0">
                <a:sym typeface="Symbol"/>
              </a:rPr>
              <a:t></a:t>
            </a:r>
            <a:r>
              <a:rPr lang="en-US" dirty="0" smtClean="0"/>
              <a:t>-</a:t>
            </a:r>
            <a:r>
              <a:rPr lang="en-US" dirty="0" err="1" smtClean="0"/>
              <a:t>chloro</a:t>
            </a:r>
            <a:r>
              <a:rPr lang="en-US" dirty="0" smtClean="0"/>
              <a:t> </a:t>
            </a:r>
            <a:r>
              <a:rPr lang="pt-BR" dirty="0" err="1" smtClean="0"/>
              <a:t>ketone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467544" y="1412776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002060"/>
                </a:solidFill>
              </a:rPr>
              <a:t>01-Write the structures of the </a:t>
            </a:r>
            <a:r>
              <a:rPr lang="en-US" b="1" dirty="0" err="1" smtClean="0">
                <a:solidFill>
                  <a:srgbClr val="002060"/>
                </a:solidFill>
              </a:rPr>
              <a:t>enol</a:t>
            </a:r>
            <a:r>
              <a:rPr lang="en-US" b="1" dirty="0" smtClean="0">
                <a:solidFill>
                  <a:srgbClr val="002060"/>
                </a:solidFill>
              </a:rPr>
              <a:t> forms of 2-butanone that react with chlorine to give 1-chloro-2-butanone and 3-chloro-2-butanone.</a:t>
            </a:r>
            <a:endParaRPr lang="pt-BR" b="1" dirty="0">
              <a:solidFill>
                <a:srgbClr val="00206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050" y="3212976"/>
            <a:ext cx="75819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</a:t>
            </a:fld>
            <a:endParaRPr kumimoji="0" lang="en-US" dirty="0"/>
          </a:p>
        </p:txBody>
      </p:sp>
      <p:cxnSp>
        <p:nvCxnSpPr>
          <p:cNvPr id="10" name="Conector reto 9"/>
          <p:cNvCxnSpPr/>
          <p:nvPr/>
        </p:nvCxnSpPr>
        <p:spPr>
          <a:xfrm>
            <a:off x="539552" y="1196752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>
            <a:off x="827584" y="6525344"/>
            <a:ext cx="7776864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Exercícios sobre </a:t>
            </a:r>
            <a:r>
              <a:rPr lang="pt-BR" dirty="0" err="1" smtClean="0"/>
              <a:t>enolatos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467544" y="2483604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Chlorine attacks the carbon–carbon double bond of each </a:t>
            </a:r>
            <a:r>
              <a:rPr lang="en-US" dirty="0" err="1" smtClean="0"/>
              <a:t>enol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467544" y="1412776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002060"/>
                </a:solidFill>
              </a:rPr>
              <a:t>02-Represent the mechanism reaction of chlorine with each of the </a:t>
            </a:r>
            <a:r>
              <a:rPr lang="en-US" b="1" dirty="0" err="1" smtClean="0">
                <a:solidFill>
                  <a:srgbClr val="002060"/>
                </a:solidFill>
              </a:rPr>
              <a:t>enol</a:t>
            </a:r>
            <a:r>
              <a:rPr lang="en-US" b="1" dirty="0" smtClean="0">
                <a:solidFill>
                  <a:srgbClr val="002060"/>
                </a:solidFill>
              </a:rPr>
              <a:t> forms of 2-butanone (see 01) according to the curved arrow formalism just </a:t>
            </a:r>
            <a:r>
              <a:rPr lang="pt-BR" b="1" dirty="0" err="1" smtClean="0">
                <a:solidFill>
                  <a:srgbClr val="002060"/>
                </a:solidFill>
              </a:rPr>
              <a:t>described</a:t>
            </a:r>
            <a:r>
              <a:rPr lang="pt-BR" b="1" dirty="0" smtClean="0">
                <a:solidFill>
                  <a:srgbClr val="002060"/>
                </a:solidFill>
              </a:rPr>
              <a:t>.</a:t>
            </a:r>
            <a:endParaRPr lang="pt-BR" b="1" dirty="0">
              <a:solidFill>
                <a:srgbClr val="00206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9263" y="3055962"/>
            <a:ext cx="5705475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</a:t>
            </a:fld>
            <a:endParaRPr kumimoji="0" lang="en-US" dirty="0"/>
          </a:p>
        </p:txBody>
      </p:sp>
      <p:cxnSp>
        <p:nvCxnSpPr>
          <p:cNvPr id="8" name="Conector reto 7"/>
          <p:cNvCxnSpPr/>
          <p:nvPr/>
        </p:nvCxnSpPr>
        <p:spPr>
          <a:xfrm>
            <a:off x="539552" y="1196752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>
            <a:off x="827584" y="6525344"/>
            <a:ext cx="7776864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Exercícios sobre </a:t>
            </a:r>
            <a:r>
              <a:rPr lang="pt-BR" dirty="0" err="1" smtClean="0"/>
              <a:t>enolatos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467544" y="1412776"/>
            <a:ext cx="80648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03- Write structural formulas corresponding to</a:t>
            </a:r>
          </a:p>
          <a:p>
            <a:endParaRPr lang="en-US" b="1" dirty="0" smtClean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(a) The two most stable </a:t>
            </a:r>
            <a:r>
              <a:rPr lang="en-US" b="1" dirty="0" err="1" smtClean="0">
                <a:solidFill>
                  <a:srgbClr val="002060"/>
                </a:solidFill>
              </a:rPr>
              <a:t>enol</a:t>
            </a:r>
            <a:r>
              <a:rPr lang="en-US" b="1" dirty="0" smtClean="0">
                <a:solidFill>
                  <a:srgbClr val="002060"/>
                </a:solidFill>
              </a:rPr>
              <a:t> forms of 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(b) The two most stable </a:t>
            </a:r>
            <a:r>
              <a:rPr lang="en-US" b="1" dirty="0" err="1" smtClean="0">
                <a:solidFill>
                  <a:srgbClr val="002060"/>
                </a:solidFill>
              </a:rPr>
              <a:t>enol</a:t>
            </a:r>
            <a:r>
              <a:rPr lang="en-US" b="1" dirty="0" smtClean="0">
                <a:solidFill>
                  <a:srgbClr val="002060"/>
                </a:solidFill>
              </a:rPr>
              <a:t> forms of 1-phenyl-1,3-butanedione</a:t>
            </a:r>
            <a:r>
              <a:rPr lang="pt-BR" b="1" dirty="0" smtClean="0">
                <a:solidFill>
                  <a:srgbClr val="002060"/>
                </a:solidFill>
              </a:rPr>
              <a:t>.</a:t>
            </a:r>
            <a:endParaRPr lang="pt-BR" b="1" dirty="0">
              <a:solidFill>
                <a:srgbClr val="00206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9" y="1772816"/>
            <a:ext cx="1119398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tângulo 6"/>
          <p:cNvSpPr/>
          <p:nvPr/>
        </p:nvSpPr>
        <p:spPr>
          <a:xfrm>
            <a:off x="535784" y="2996952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(a) </a:t>
            </a:r>
            <a:r>
              <a:rPr lang="en-US" dirty="0" err="1" smtClean="0"/>
              <a:t>Enolization</a:t>
            </a:r>
            <a:r>
              <a:rPr lang="en-US" dirty="0" smtClean="0"/>
              <a:t> of this 1,3-dicarbonyl compound can involve either of the two carbonyl groups:</a:t>
            </a:r>
            <a:endParaRPr lang="pt-B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3717032"/>
            <a:ext cx="6378605" cy="1689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tângulo 8"/>
          <p:cNvSpPr/>
          <p:nvPr/>
        </p:nvSpPr>
        <p:spPr>
          <a:xfrm>
            <a:off x="539552" y="5457998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Both </a:t>
            </a:r>
            <a:r>
              <a:rPr lang="en-US" dirty="0" err="1" smtClean="0"/>
              <a:t>enols</a:t>
            </a:r>
            <a:r>
              <a:rPr lang="en-US" dirty="0" smtClean="0"/>
              <a:t> have their carbon–carbon double bonds conjugated to a carbonyl group and can form an </a:t>
            </a:r>
            <a:r>
              <a:rPr lang="en-US" dirty="0" err="1" smtClean="0"/>
              <a:t>intramolecular</a:t>
            </a:r>
            <a:r>
              <a:rPr lang="en-US" dirty="0" smtClean="0"/>
              <a:t> hydrogen bond. They are of comparable </a:t>
            </a:r>
            <a:r>
              <a:rPr lang="pt-BR" dirty="0" err="1" smtClean="0"/>
              <a:t>stability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4</a:t>
            </a:fld>
            <a:endParaRPr kumimoji="0" lang="en-US" dirty="0"/>
          </a:p>
        </p:txBody>
      </p:sp>
      <p:cxnSp>
        <p:nvCxnSpPr>
          <p:cNvPr id="11" name="Conector reto 10"/>
          <p:cNvCxnSpPr/>
          <p:nvPr/>
        </p:nvCxnSpPr>
        <p:spPr>
          <a:xfrm>
            <a:off x="539552" y="1196752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>
            <a:off x="827584" y="6525344"/>
            <a:ext cx="7776864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Exercícios sobre </a:t>
            </a:r>
            <a:r>
              <a:rPr lang="pt-BR" dirty="0" err="1" smtClean="0"/>
              <a:t>enolatos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467544" y="1412776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04- Discuss the </a:t>
            </a:r>
            <a:r>
              <a:rPr lang="pt-BR" b="1" dirty="0" err="1" smtClean="0">
                <a:solidFill>
                  <a:srgbClr val="002060"/>
                </a:solidFill>
              </a:rPr>
              <a:t>relatively</a:t>
            </a:r>
            <a:r>
              <a:rPr lang="pt-BR" b="1" dirty="0" smtClean="0">
                <a:solidFill>
                  <a:srgbClr val="002060"/>
                </a:solidFill>
              </a:rPr>
              <a:t> </a:t>
            </a:r>
            <a:r>
              <a:rPr lang="pt-BR" b="1" dirty="0" err="1" smtClean="0">
                <a:solidFill>
                  <a:srgbClr val="002060"/>
                </a:solidFill>
              </a:rPr>
              <a:t>acidic</a:t>
            </a:r>
            <a:r>
              <a:rPr lang="pt-BR" b="1" dirty="0" smtClean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protons on their </a:t>
            </a:r>
            <a:r>
              <a:rPr lang="en-US" b="1" dirty="0" smtClean="0">
                <a:solidFill>
                  <a:srgbClr val="002060"/>
                </a:solidFill>
                <a:sym typeface="Symbol"/>
              </a:rPr>
              <a:t></a:t>
            </a:r>
            <a:r>
              <a:rPr lang="en-US" b="1" dirty="0" smtClean="0">
                <a:solidFill>
                  <a:srgbClr val="002060"/>
                </a:solidFill>
              </a:rPr>
              <a:t>-carbon atoms: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6388" y="2132856"/>
            <a:ext cx="5991225" cy="234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4644355"/>
            <a:ext cx="597217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5</a:t>
            </a:fld>
            <a:endParaRPr kumimoji="0" lang="en-US" dirty="0"/>
          </a:p>
        </p:txBody>
      </p:sp>
      <p:cxnSp>
        <p:nvCxnSpPr>
          <p:cNvPr id="11" name="Conector reto 10"/>
          <p:cNvCxnSpPr/>
          <p:nvPr/>
        </p:nvCxnSpPr>
        <p:spPr>
          <a:xfrm>
            <a:off x="539552" y="1196752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>
            <a:off x="827584" y="6525344"/>
            <a:ext cx="7776864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Exercícios sobre </a:t>
            </a:r>
            <a:r>
              <a:rPr lang="pt-BR" dirty="0" err="1" smtClean="0"/>
              <a:t>enolatos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467544" y="1314634"/>
            <a:ext cx="82089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002060"/>
                </a:solidFill>
              </a:rPr>
              <a:t>05- Write the structure of the </a:t>
            </a:r>
            <a:r>
              <a:rPr lang="en-US" b="1" dirty="0" err="1" smtClean="0">
                <a:solidFill>
                  <a:srgbClr val="002060"/>
                </a:solidFill>
              </a:rPr>
              <a:t>enolate</a:t>
            </a:r>
            <a:r>
              <a:rPr lang="en-US" b="1" dirty="0" smtClean="0">
                <a:solidFill>
                  <a:srgbClr val="002060"/>
                </a:solidFill>
              </a:rPr>
              <a:t> ion derived from each of the following </a:t>
            </a:r>
            <a:r>
              <a:rPr lang="en-US" b="1" dirty="0" smtClean="0">
                <a:solidFill>
                  <a:srgbClr val="002060"/>
                </a:solidFill>
                <a:sym typeface="Symbol"/>
              </a:rPr>
              <a:t></a:t>
            </a:r>
            <a:r>
              <a:rPr lang="en-US" b="1" dirty="0" smtClean="0">
                <a:solidFill>
                  <a:srgbClr val="002060"/>
                </a:solidFill>
              </a:rPr>
              <a:t>-</a:t>
            </a:r>
            <a:r>
              <a:rPr lang="en-US" b="1" dirty="0" err="1" smtClean="0">
                <a:solidFill>
                  <a:srgbClr val="002060"/>
                </a:solidFill>
              </a:rPr>
              <a:t>dicarbonyl</a:t>
            </a:r>
            <a:r>
              <a:rPr lang="en-US" b="1" dirty="0" smtClean="0">
                <a:solidFill>
                  <a:srgbClr val="002060"/>
                </a:solidFill>
              </a:rPr>
              <a:t> compounds. Give the three most stable resonance forms </a:t>
            </a:r>
            <a:r>
              <a:rPr lang="pt-BR" b="1" dirty="0" err="1" smtClean="0">
                <a:solidFill>
                  <a:srgbClr val="002060"/>
                </a:solidFill>
              </a:rPr>
              <a:t>of</a:t>
            </a:r>
            <a:r>
              <a:rPr lang="pt-BR" b="1" dirty="0" smtClean="0">
                <a:solidFill>
                  <a:srgbClr val="002060"/>
                </a:solidFill>
              </a:rPr>
              <a:t> </a:t>
            </a:r>
            <a:r>
              <a:rPr lang="pt-BR" b="1" dirty="0" err="1" smtClean="0">
                <a:solidFill>
                  <a:srgbClr val="002060"/>
                </a:solidFill>
              </a:rPr>
              <a:t>each</a:t>
            </a:r>
            <a:r>
              <a:rPr lang="pt-BR" b="1" dirty="0" smtClean="0">
                <a:solidFill>
                  <a:srgbClr val="002060"/>
                </a:solidFill>
              </a:rPr>
              <a:t> </a:t>
            </a:r>
            <a:r>
              <a:rPr lang="pt-BR" b="1" dirty="0" err="1" smtClean="0">
                <a:solidFill>
                  <a:srgbClr val="002060"/>
                </a:solidFill>
              </a:rPr>
              <a:t>enolate</a:t>
            </a:r>
            <a:r>
              <a:rPr lang="pt-BR" b="1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endParaRPr lang="pt-BR" b="1" dirty="0" smtClean="0">
              <a:solidFill>
                <a:srgbClr val="002060"/>
              </a:solidFill>
            </a:endParaRPr>
          </a:p>
          <a:p>
            <a:pPr algn="just"/>
            <a:r>
              <a:rPr lang="pt-BR" b="1" dirty="0" smtClean="0">
                <a:solidFill>
                  <a:srgbClr val="002060"/>
                </a:solidFill>
              </a:rPr>
              <a:t>(a) 2-</a:t>
            </a:r>
            <a:r>
              <a:rPr lang="pt-BR" b="1" dirty="0" err="1" smtClean="0">
                <a:solidFill>
                  <a:srgbClr val="002060"/>
                </a:solidFill>
              </a:rPr>
              <a:t>Methyl</a:t>
            </a:r>
            <a:r>
              <a:rPr lang="pt-BR" b="1" dirty="0" smtClean="0">
                <a:solidFill>
                  <a:srgbClr val="002060"/>
                </a:solidFill>
              </a:rPr>
              <a:t>-1,3-</a:t>
            </a:r>
            <a:r>
              <a:rPr lang="pt-BR" b="1" dirty="0" err="1" smtClean="0">
                <a:solidFill>
                  <a:srgbClr val="002060"/>
                </a:solidFill>
              </a:rPr>
              <a:t>cyclopentanedione</a:t>
            </a:r>
            <a:endParaRPr lang="pt-BR" b="1" dirty="0" smtClean="0">
              <a:solidFill>
                <a:srgbClr val="002060"/>
              </a:solidFill>
            </a:endParaRPr>
          </a:p>
          <a:p>
            <a:pPr algn="just"/>
            <a:r>
              <a:rPr lang="pt-BR" b="1" dirty="0" smtClean="0">
                <a:solidFill>
                  <a:srgbClr val="002060"/>
                </a:solidFill>
              </a:rPr>
              <a:t>(b) 1-</a:t>
            </a:r>
            <a:r>
              <a:rPr lang="pt-BR" b="1" dirty="0" err="1" smtClean="0">
                <a:solidFill>
                  <a:srgbClr val="002060"/>
                </a:solidFill>
              </a:rPr>
              <a:t>Phenyl</a:t>
            </a:r>
            <a:r>
              <a:rPr lang="pt-BR" b="1" dirty="0" smtClean="0">
                <a:solidFill>
                  <a:srgbClr val="002060"/>
                </a:solidFill>
              </a:rPr>
              <a:t>-1,3-</a:t>
            </a:r>
            <a:r>
              <a:rPr lang="pt-BR" b="1" dirty="0" err="1" smtClean="0">
                <a:solidFill>
                  <a:srgbClr val="002060"/>
                </a:solidFill>
              </a:rPr>
              <a:t>butanedione</a:t>
            </a:r>
            <a:endParaRPr lang="pt-BR" b="1" dirty="0">
              <a:solidFill>
                <a:srgbClr val="00206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2420888"/>
            <a:ext cx="1728192" cy="1453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tângulo 7"/>
          <p:cNvSpPr/>
          <p:nvPr/>
        </p:nvSpPr>
        <p:spPr>
          <a:xfrm>
            <a:off x="539552" y="3934797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(a) First identify the proton that is removed by the base. It is on the carbon between the two carbonyl groups.</a:t>
            </a:r>
            <a:endParaRPr lang="pt-BR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653136"/>
            <a:ext cx="477202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2925" y="5085184"/>
            <a:ext cx="4791075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tângulo 10"/>
          <p:cNvSpPr/>
          <p:nvPr/>
        </p:nvSpPr>
        <p:spPr>
          <a:xfrm>
            <a:off x="4572000" y="465313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The three most stable resonance forms of this anion are:</a:t>
            </a:r>
            <a:endParaRPr lang="pt-BR" dirty="0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6</a:t>
            </a:fld>
            <a:endParaRPr kumimoji="0" lang="en-US" dirty="0"/>
          </a:p>
        </p:txBody>
      </p:sp>
      <p:cxnSp>
        <p:nvCxnSpPr>
          <p:cNvPr id="13" name="Conector reto 12"/>
          <p:cNvCxnSpPr/>
          <p:nvPr/>
        </p:nvCxnSpPr>
        <p:spPr>
          <a:xfrm>
            <a:off x="539552" y="1196752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/>
          <p:cNvCxnSpPr/>
          <p:nvPr/>
        </p:nvCxnSpPr>
        <p:spPr>
          <a:xfrm>
            <a:off x="827584" y="6525344"/>
            <a:ext cx="7776864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Exercícios sobre </a:t>
            </a:r>
            <a:r>
              <a:rPr lang="pt-BR" dirty="0" err="1" smtClean="0"/>
              <a:t>enolatos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467544" y="1314634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002060"/>
                </a:solidFill>
              </a:rPr>
              <a:t>06- Complete the following scheme. Would optically active </a:t>
            </a:r>
            <a:r>
              <a:rPr lang="en-US" b="1" dirty="0" err="1" smtClean="0">
                <a:solidFill>
                  <a:srgbClr val="002060"/>
                </a:solidFill>
              </a:rPr>
              <a:t>ketones</a:t>
            </a:r>
            <a:r>
              <a:rPr lang="en-US" b="1" dirty="0" smtClean="0">
                <a:solidFill>
                  <a:srgbClr val="002060"/>
                </a:solidFill>
              </a:rPr>
              <a:t> such as the following undergo acid- or base-catalyzed </a:t>
            </a:r>
            <a:r>
              <a:rPr lang="en-US" b="1" dirty="0" err="1" smtClean="0">
                <a:solidFill>
                  <a:srgbClr val="002060"/>
                </a:solidFill>
              </a:rPr>
              <a:t>racemization</a:t>
            </a:r>
            <a:r>
              <a:rPr lang="en-US" b="1" dirty="0" smtClean="0">
                <a:solidFill>
                  <a:srgbClr val="002060"/>
                </a:solidFill>
              </a:rPr>
              <a:t>? </a:t>
            </a:r>
            <a:r>
              <a:rPr lang="pt-BR" b="1" dirty="0" err="1" smtClean="0">
                <a:solidFill>
                  <a:srgbClr val="002060"/>
                </a:solidFill>
              </a:rPr>
              <a:t>Explain</a:t>
            </a:r>
            <a:r>
              <a:rPr lang="pt-BR" b="1" dirty="0" smtClean="0">
                <a:solidFill>
                  <a:srgbClr val="002060"/>
                </a:solidFill>
              </a:rPr>
              <a:t> </a:t>
            </a:r>
            <a:r>
              <a:rPr lang="pt-BR" b="1" dirty="0" err="1" smtClean="0">
                <a:solidFill>
                  <a:srgbClr val="002060"/>
                </a:solidFill>
              </a:rPr>
              <a:t>your</a:t>
            </a:r>
            <a:r>
              <a:rPr lang="pt-BR" b="1" dirty="0" smtClean="0">
                <a:solidFill>
                  <a:srgbClr val="002060"/>
                </a:solidFill>
              </a:rPr>
              <a:t> </a:t>
            </a:r>
            <a:r>
              <a:rPr lang="pt-BR" b="1" dirty="0" err="1" smtClean="0">
                <a:solidFill>
                  <a:srgbClr val="002060"/>
                </a:solidFill>
              </a:rPr>
              <a:t>answer</a:t>
            </a:r>
            <a:r>
              <a:rPr lang="pt-BR" b="1" dirty="0" smtClean="0">
                <a:solidFill>
                  <a:srgbClr val="002060"/>
                </a:solidFill>
              </a:rPr>
              <a:t>.</a:t>
            </a:r>
            <a:endParaRPr lang="pt-BR" b="1" dirty="0">
              <a:solidFill>
                <a:srgbClr val="002060"/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395536" y="4881934"/>
            <a:ext cx="81369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If the -carbon atom of an </a:t>
            </a:r>
            <a:r>
              <a:rPr lang="en-US" dirty="0" err="1" smtClean="0"/>
              <a:t>aldehyde</a:t>
            </a:r>
            <a:r>
              <a:rPr lang="en-US" dirty="0" smtClean="0"/>
              <a:t> or a </a:t>
            </a:r>
            <a:r>
              <a:rPr lang="en-US" dirty="0" err="1" smtClean="0"/>
              <a:t>ketone</a:t>
            </a:r>
            <a:r>
              <a:rPr lang="en-US" dirty="0" smtClean="0"/>
              <a:t> is a </a:t>
            </a:r>
            <a:r>
              <a:rPr lang="en-US" dirty="0" err="1" smtClean="0"/>
              <a:t>stereogenic</a:t>
            </a:r>
            <a:r>
              <a:rPr lang="en-US" dirty="0" smtClean="0"/>
              <a:t> center, its </a:t>
            </a:r>
            <a:r>
              <a:rPr lang="en-US" dirty="0" err="1" smtClean="0"/>
              <a:t>stereochemical</a:t>
            </a:r>
            <a:r>
              <a:rPr lang="en-US" dirty="0" smtClean="0"/>
              <a:t> integrity is lost on </a:t>
            </a:r>
            <a:r>
              <a:rPr lang="en-US" dirty="0" err="1" smtClean="0"/>
              <a:t>enolization</a:t>
            </a:r>
            <a:r>
              <a:rPr lang="en-US" dirty="0" smtClean="0"/>
              <a:t>. </a:t>
            </a:r>
            <a:r>
              <a:rPr lang="en-US" dirty="0" err="1" smtClean="0"/>
              <a:t>Enolization</a:t>
            </a:r>
            <a:r>
              <a:rPr lang="en-US" dirty="0" smtClean="0"/>
              <a:t> of optically active </a:t>
            </a:r>
            <a:r>
              <a:rPr lang="en-US" i="1" dirty="0" smtClean="0"/>
              <a:t>sec-butyl phenyl </a:t>
            </a:r>
            <a:r>
              <a:rPr lang="en-US" dirty="0" err="1" smtClean="0"/>
              <a:t>ketone</a:t>
            </a:r>
            <a:r>
              <a:rPr lang="en-US" dirty="0" smtClean="0"/>
              <a:t> leads to its </a:t>
            </a:r>
            <a:r>
              <a:rPr lang="en-US" dirty="0" err="1" smtClean="0"/>
              <a:t>racemization</a:t>
            </a:r>
            <a:r>
              <a:rPr lang="en-US" dirty="0" smtClean="0"/>
              <a:t> by way of the </a:t>
            </a:r>
            <a:r>
              <a:rPr lang="en-US" dirty="0" err="1" smtClean="0"/>
              <a:t>achiral</a:t>
            </a:r>
            <a:r>
              <a:rPr lang="en-US" dirty="0" smtClean="0"/>
              <a:t> </a:t>
            </a:r>
            <a:r>
              <a:rPr lang="en-US" dirty="0" err="1" smtClean="0"/>
              <a:t>enol</a:t>
            </a:r>
            <a:r>
              <a:rPr lang="en-US" dirty="0" smtClean="0"/>
              <a:t> form.</a:t>
            </a:r>
            <a:endParaRPr lang="pt-B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420888"/>
            <a:ext cx="8408615" cy="1944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tângulo 9"/>
          <p:cNvSpPr/>
          <p:nvPr/>
        </p:nvSpPr>
        <p:spPr>
          <a:xfrm>
            <a:off x="6516216" y="2492896"/>
            <a:ext cx="2232248" cy="151216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400" b="1" dirty="0" smtClean="0">
                <a:latin typeface="+mj-lt"/>
              </a:rPr>
              <a:t>?</a:t>
            </a:r>
            <a:endParaRPr lang="pt-BR" sz="5400" b="1" dirty="0">
              <a:latin typeface="+mj-lt"/>
            </a:endParaRPr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7</a:t>
            </a:fld>
            <a:endParaRPr kumimoji="0" lang="en-US" dirty="0"/>
          </a:p>
        </p:txBody>
      </p:sp>
      <p:cxnSp>
        <p:nvCxnSpPr>
          <p:cNvPr id="13" name="Conector reto 12"/>
          <p:cNvCxnSpPr/>
          <p:nvPr/>
        </p:nvCxnSpPr>
        <p:spPr>
          <a:xfrm>
            <a:off x="539552" y="1196752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/>
          <p:cNvCxnSpPr/>
          <p:nvPr/>
        </p:nvCxnSpPr>
        <p:spPr>
          <a:xfrm>
            <a:off x="827584" y="6525344"/>
            <a:ext cx="7776864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Exercícios sobre </a:t>
            </a:r>
            <a:r>
              <a:rPr lang="pt-BR" dirty="0" err="1" smtClean="0"/>
              <a:t>enolatos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467544" y="1314634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07- Is the product from the  chlorination of (</a:t>
            </a:r>
            <a:r>
              <a:rPr lang="en-US" b="1" i="1" dirty="0" smtClean="0">
                <a:solidFill>
                  <a:srgbClr val="002060"/>
                </a:solidFill>
              </a:rPr>
              <a:t>R)-sec-butyl phenyl </a:t>
            </a:r>
            <a:r>
              <a:rPr lang="en-US" b="1" dirty="0" err="1" smtClean="0">
                <a:solidFill>
                  <a:srgbClr val="002060"/>
                </a:solidFill>
              </a:rPr>
              <a:t>ketone</a:t>
            </a:r>
            <a:r>
              <a:rPr lang="en-US" b="1" dirty="0" smtClean="0">
                <a:solidFill>
                  <a:srgbClr val="002060"/>
                </a:solidFill>
              </a:rPr>
              <a:t> with Cl</a:t>
            </a:r>
            <a:r>
              <a:rPr lang="en-US" sz="1400" b="1" dirty="0" smtClean="0">
                <a:solidFill>
                  <a:srgbClr val="002060"/>
                </a:solidFill>
              </a:rPr>
              <a:t>2</a:t>
            </a:r>
            <a:r>
              <a:rPr lang="en-US" b="1" dirty="0" smtClean="0">
                <a:solidFill>
                  <a:srgbClr val="002060"/>
                </a:solidFill>
              </a:rPr>
              <a:t> in acetic acid </a:t>
            </a:r>
            <a:r>
              <a:rPr lang="en-US" b="1" dirty="0" err="1" smtClean="0">
                <a:solidFill>
                  <a:srgbClr val="002060"/>
                </a:solidFill>
              </a:rPr>
              <a:t>chiral</a:t>
            </a:r>
            <a:r>
              <a:rPr lang="en-US" b="1" dirty="0" smtClean="0">
                <a:solidFill>
                  <a:srgbClr val="002060"/>
                </a:solidFill>
              </a:rPr>
              <a:t>? Is it optically active</a:t>
            </a:r>
            <a:r>
              <a:rPr lang="pt-BR" b="1" dirty="0" smtClean="0">
                <a:solidFill>
                  <a:srgbClr val="002060"/>
                </a:solidFill>
              </a:rPr>
              <a:t>?</a:t>
            </a:r>
            <a:endParaRPr lang="pt-BR" b="1" dirty="0">
              <a:solidFill>
                <a:srgbClr val="002060"/>
              </a:solidFill>
            </a:endParaRPr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8</a:t>
            </a:fld>
            <a:endParaRPr kumimoji="0"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1761" y="2352583"/>
            <a:ext cx="8274695" cy="2012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tângulo 8"/>
          <p:cNvSpPr/>
          <p:nvPr/>
        </p:nvSpPr>
        <p:spPr>
          <a:xfrm>
            <a:off x="539552" y="4604935"/>
            <a:ext cx="81369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ym typeface="Symbol"/>
              </a:rPr>
              <a:t></a:t>
            </a:r>
            <a:r>
              <a:rPr lang="en-US" dirty="0" smtClean="0"/>
              <a:t>-Chlorination of (</a:t>
            </a:r>
            <a:r>
              <a:rPr lang="en-US" i="1" dirty="0" smtClean="0"/>
              <a:t>R)-sec-butyl phenyl </a:t>
            </a:r>
            <a:r>
              <a:rPr lang="en-US" i="1" dirty="0" err="1" smtClean="0"/>
              <a:t>ketone</a:t>
            </a:r>
            <a:r>
              <a:rPr lang="en-US" i="1" dirty="0" smtClean="0"/>
              <a:t> in acetic acid proceeds via the </a:t>
            </a:r>
            <a:r>
              <a:rPr lang="en-US" i="1" dirty="0" err="1" smtClean="0"/>
              <a:t>enol</a:t>
            </a:r>
            <a:r>
              <a:rPr lang="en-US" i="1" dirty="0" smtClean="0"/>
              <a:t>. The </a:t>
            </a:r>
            <a:r>
              <a:rPr lang="en-US" i="1" dirty="0" err="1" smtClean="0"/>
              <a:t>enol</a:t>
            </a:r>
            <a:r>
              <a:rPr lang="en-US" i="1" dirty="0" smtClean="0"/>
              <a:t> is </a:t>
            </a:r>
            <a:r>
              <a:rPr lang="en-US" i="1" dirty="0" err="1" smtClean="0"/>
              <a:t>achiral</a:t>
            </a:r>
            <a:r>
              <a:rPr lang="en-US" i="1" dirty="0" smtClean="0"/>
              <a:t> </a:t>
            </a:r>
            <a:r>
              <a:rPr lang="en-US" dirty="0" smtClean="0"/>
              <a:t>and yields equal amounts of (</a:t>
            </a:r>
            <a:r>
              <a:rPr lang="en-US" i="1" dirty="0" smtClean="0"/>
              <a:t>R)- and (S)-2-chloro-2-methyl-1-phenyl-1-butanone. The product </a:t>
            </a:r>
            <a:r>
              <a:rPr lang="en-US" dirty="0" smtClean="0"/>
              <a:t>is </a:t>
            </a:r>
            <a:r>
              <a:rPr lang="en-US" dirty="0" err="1" smtClean="0"/>
              <a:t>chiral</a:t>
            </a:r>
            <a:r>
              <a:rPr lang="en-US" dirty="0" smtClean="0"/>
              <a:t>. It is formed as a </a:t>
            </a:r>
            <a:r>
              <a:rPr lang="en-US" dirty="0" err="1" smtClean="0"/>
              <a:t>racemic</a:t>
            </a:r>
            <a:r>
              <a:rPr lang="en-US" dirty="0" smtClean="0"/>
              <a:t> mixture, however, and this mixture is not optically active.</a:t>
            </a:r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3563888" y="2204864"/>
            <a:ext cx="5112568" cy="2016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3" name="Conector reto 12"/>
          <p:cNvCxnSpPr/>
          <p:nvPr/>
        </p:nvCxnSpPr>
        <p:spPr>
          <a:xfrm>
            <a:off x="539552" y="1196752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/>
          <p:cNvCxnSpPr/>
          <p:nvPr/>
        </p:nvCxnSpPr>
        <p:spPr>
          <a:xfrm>
            <a:off x="827584" y="6525344"/>
            <a:ext cx="7776864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Exercícios sobre </a:t>
            </a:r>
            <a:r>
              <a:rPr lang="pt-BR" dirty="0" err="1" smtClean="0"/>
              <a:t>enolatos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467544" y="1314634"/>
            <a:ext cx="835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08- Write the structure and the mechanism of the </a:t>
            </a:r>
            <a:r>
              <a:rPr lang="en-US" b="1" dirty="0" err="1" smtClean="0">
                <a:solidFill>
                  <a:srgbClr val="002060"/>
                </a:solidFill>
              </a:rPr>
              <a:t>aldol</a:t>
            </a:r>
            <a:r>
              <a:rPr lang="en-US" b="1" dirty="0" smtClean="0">
                <a:solidFill>
                  <a:srgbClr val="002060"/>
                </a:solidFill>
              </a:rPr>
              <a:t> addition product of:</a:t>
            </a:r>
            <a:endParaRPr lang="pt-BR" b="1" dirty="0">
              <a:solidFill>
                <a:srgbClr val="002060"/>
              </a:solidFill>
            </a:endParaRPr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9</a:t>
            </a:fld>
            <a:endParaRPr kumimoji="0" lang="en-US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772816"/>
            <a:ext cx="3537540" cy="1953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tângulo 9"/>
          <p:cNvSpPr/>
          <p:nvPr/>
        </p:nvSpPr>
        <p:spPr>
          <a:xfrm>
            <a:off x="395536" y="3884855"/>
            <a:ext cx="822984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(a) A good way to correctly identify the </a:t>
            </a:r>
            <a:r>
              <a:rPr lang="en-US" dirty="0" err="1" smtClean="0"/>
              <a:t>aldol</a:t>
            </a:r>
            <a:r>
              <a:rPr lang="en-US" dirty="0" smtClean="0"/>
              <a:t> addition product of any </a:t>
            </a:r>
            <a:r>
              <a:rPr lang="en-US" dirty="0" err="1" smtClean="0"/>
              <a:t>aldehyde</a:t>
            </a:r>
            <a:r>
              <a:rPr lang="en-US" dirty="0" smtClean="0"/>
              <a:t> is to work through the process mechanistically. Remember that the first step is </a:t>
            </a:r>
            <a:r>
              <a:rPr lang="en-US" dirty="0" err="1" smtClean="0"/>
              <a:t>enolate</a:t>
            </a:r>
            <a:r>
              <a:rPr lang="en-US" dirty="0" smtClean="0"/>
              <a:t> formation and that this </a:t>
            </a:r>
            <a:r>
              <a:rPr lang="en-US" i="1" dirty="0" smtClean="0"/>
              <a:t>must involve proton abstraction </a:t>
            </a:r>
            <a:r>
              <a:rPr lang="pt-BR" dirty="0" err="1" smtClean="0"/>
              <a:t>from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carbon</a:t>
            </a:r>
            <a:r>
              <a:rPr lang="pt-BR" dirty="0" smtClean="0"/>
              <a:t>.</a:t>
            </a:r>
            <a:endParaRPr lang="pt-BR" dirty="0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4869160"/>
            <a:ext cx="7759600" cy="1232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Conector reto 10"/>
          <p:cNvCxnSpPr/>
          <p:nvPr/>
        </p:nvCxnSpPr>
        <p:spPr>
          <a:xfrm>
            <a:off x="539552" y="1196752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/>
        </p:nvCxnSpPr>
        <p:spPr>
          <a:xfrm>
            <a:off x="827584" y="6525344"/>
            <a:ext cx="7776864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677</TotalTime>
  <Words>863</Words>
  <Application>Microsoft Office PowerPoint</Application>
  <PresentationFormat>Apresentação na tela (4:3)</PresentationFormat>
  <Paragraphs>74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Origin</vt:lpstr>
      <vt:lpstr>Exercícios propostos compostos carbonilados III</vt:lpstr>
      <vt:lpstr>Exercícios sobre enolatos</vt:lpstr>
      <vt:lpstr>Exercícios sobre enolatos</vt:lpstr>
      <vt:lpstr>Exercícios sobre enolatos</vt:lpstr>
      <vt:lpstr>Exercícios sobre enolatos</vt:lpstr>
      <vt:lpstr>Exercícios sobre enolatos</vt:lpstr>
      <vt:lpstr>Exercícios sobre enolatos</vt:lpstr>
      <vt:lpstr>Exercícios sobre enolatos</vt:lpstr>
      <vt:lpstr>Exercícios sobre enolatos</vt:lpstr>
      <vt:lpstr>Exercícios sobre enolatos</vt:lpstr>
      <vt:lpstr>Exercícios sobre enolatos</vt:lpstr>
      <vt:lpstr>Exercícios sobre enolatos</vt:lpstr>
      <vt:lpstr>Exercícios sobre enolatos</vt:lpstr>
      <vt:lpstr>Exercícios sobre enolatos</vt:lpstr>
      <vt:lpstr>Exercícios sobre enolatos</vt:lpstr>
      <vt:lpstr>Exercícios sobre enolatos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Exercícios de compostos carbonilados I, II e III</dc:title>
  <dc:creator>Guilherme L.C. Lage</dc:creator>
  <cp:lastModifiedBy>EAD</cp:lastModifiedBy>
  <cp:revision>15</cp:revision>
  <dcterms:created xsi:type="dcterms:W3CDTF">2013-09-09T17:59:02Z</dcterms:created>
  <dcterms:modified xsi:type="dcterms:W3CDTF">2018-06-04T23:59:36Z</dcterms:modified>
</cp:coreProperties>
</file>