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AF1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6025C-71A4-4810-A41C-8B2E1667A970}" type="datetimeFigureOut">
              <a:rPr lang="pt-BR" smtClean="0"/>
              <a:pPr/>
              <a:t>04/06/2018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8C8B2-468F-4E9D-953A-94A48C9254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8C8B2-468F-4E9D-953A-94A48C925454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4E47-1045-4477-9F60-58F6F2386A24}" type="datetime1">
              <a:rPr lang="pt-BR" smtClean="0"/>
              <a:pPr/>
              <a:t>04/06/2018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5F98-988B-4588-B2E4-8006EF4F20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2956-2A88-48FB-9DAB-856979318F24}" type="datetime1">
              <a:rPr lang="pt-BR" smtClean="0"/>
              <a:pPr/>
              <a:t>04/06/2018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5F98-988B-4588-B2E4-8006EF4F20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1FA2-7071-43ED-BBF4-79C2D9567B01}" type="datetime1">
              <a:rPr lang="pt-BR" smtClean="0"/>
              <a:pPr/>
              <a:t>04/06/2018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5F98-988B-4588-B2E4-8006EF4F20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7600-CAC4-406F-9235-CDCD23DE61C2}" type="datetime1">
              <a:rPr lang="pt-BR" smtClean="0"/>
              <a:pPr/>
              <a:t>04/06/2018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5F98-988B-4588-B2E4-8006EF4F20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0766-84AB-48AE-ABCA-1D4EDF80538F}" type="datetime1">
              <a:rPr lang="pt-BR" smtClean="0"/>
              <a:pPr/>
              <a:t>04/06/2018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5F98-988B-4588-B2E4-8006EF4F20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4DA2-2E6C-4CBF-B41C-E98463EA6B73}" type="datetime1">
              <a:rPr lang="pt-BR" smtClean="0"/>
              <a:pPr/>
              <a:t>04/06/2018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5F98-988B-4588-B2E4-8006EF4F20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4409-07B1-4231-B24F-7FB49B4C4076}" type="datetime1">
              <a:rPr lang="pt-BR" smtClean="0"/>
              <a:pPr/>
              <a:t>04/06/2018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5F98-988B-4588-B2E4-8006EF4F20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6F7D-4AD4-4CBE-98DD-9994B9346E1D}" type="datetime1">
              <a:rPr lang="pt-BR" smtClean="0"/>
              <a:pPr/>
              <a:t>04/06/2018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5F98-988B-4588-B2E4-8006EF4F20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2AA2-B7AE-42C2-B555-62FCF930F765}" type="datetime1">
              <a:rPr lang="pt-BR" smtClean="0"/>
              <a:pPr/>
              <a:t>04/06/2018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5F98-988B-4588-B2E4-8006EF4F20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DC96-8CAA-483D-B964-C9720DC59CC3}" type="datetime1">
              <a:rPr lang="pt-BR" smtClean="0"/>
              <a:pPr/>
              <a:t>04/06/2018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5F98-988B-4588-B2E4-8006EF4F20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52AB-EC01-4F03-83EC-60FD1C212286}" type="datetime1">
              <a:rPr lang="pt-BR" smtClean="0"/>
              <a:pPr/>
              <a:t>04/06/2018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5F98-988B-4588-B2E4-8006EF4F20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35F50-11DA-4FAC-BA22-7F2C85C247DA}" type="datetime1">
              <a:rPr lang="pt-BR" smtClean="0"/>
              <a:pPr/>
              <a:t>04/06/2018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15F98-988B-4588-B2E4-8006EF4F20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2613" y="1436141"/>
            <a:ext cx="6651079" cy="161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284984"/>
            <a:ext cx="6707718" cy="305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987824" y="3573016"/>
            <a:ext cx="3157048" cy="360040"/>
          </a:xfrm>
          <a:prstGeom prst="rect">
            <a:avLst/>
          </a:prstGeom>
          <a:solidFill>
            <a:srgbClr val="DAF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Aumento da velocidade de reação</a:t>
            </a:r>
            <a:endParaRPr lang="pt-BR" sz="1600" dirty="0">
              <a:solidFill>
                <a:schemeClr val="tx1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83568" y="3068960"/>
            <a:ext cx="7848872" cy="3240360"/>
            <a:chOff x="539552" y="2780928"/>
            <a:chExt cx="7848872" cy="3600400"/>
          </a:xfrm>
        </p:grpSpPr>
        <p:sp>
          <p:nvSpPr>
            <p:cNvPr id="5" name="Retângulo 4"/>
            <p:cNvSpPr/>
            <p:nvPr/>
          </p:nvSpPr>
          <p:spPr>
            <a:xfrm>
              <a:off x="539552" y="3789040"/>
              <a:ext cx="7848872" cy="2592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1979712" y="2780928"/>
              <a:ext cx="4896544" cy="1071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0" y="188640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	08 – (a) Complete a reação a seguir com o reagente correto. (b) Proponha 	um mecanismo plausível para a reação em questão. (c) Qual o resultado da 	reação se o 	substituinte eletrorretirador estivesse na </a:t>
            </a:r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posição </a:t>
            </a:r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meta em relação ao grupo abandonador</a:t>
            </a:r>
            <a:endParaRPr lang="pt-B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Meio-quadro 9"/>
          <p:cNvSpPr/>
          <p:nvPr/>
        </p:nvSpPr>
        <p:spPr>
          <a:xfrm>
            <a:off x="35496" y="122832"/>
            <a:ext cx="792088" cy="864096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Meio-quadro 10"/>
          <p:cNvSpPr/>
          <p:nvPr/>
        </p:nvSpPr>
        <p:spPr>
          <a:xfrm rot="5400000" flipH="1">
            <a:off x="7920372" y="5769260"/>
            <a:ext cx="792088" cy="864096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0648"/>
            <a:ext cx="82296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708920"/>
            <a:ext cx="8914011" cy="365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332656"/>
            <a:ext cx="81915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938" y="3153891"/>
            <a:ext cx="63341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io-quadro 5"/>
          <p:cNvSpPr/>
          <p:nvPr/>
        </p:nvSpPr>
        <p:spPr>
          <a:xfrm>
            <a:off x="810168" y="122832"/>
            <a:ext cx="792088" cy="864096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Meio-quadro 6"/>
          <p:cNvSpPr/>
          <p:nvPr/>
        </p:nvSpPr>
        <p:spPr>
          <a:xfrm rot="5400000" flipH="1">
            <a:off x="7920372" y="5769260"/>
            <a:ext cx="792088" cy="864096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 rot="16200000">
            <a:off x="0" y="3450486"/>
            <a:ext cx="8676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	05 – Complete as reações a seguir:</a:t>
            </a:r>
            <a:endParaRPr lang="pt-B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Meio-quadro 9"/>
          <p:cNvSpPr/>
          <p:nvPr/>
        </p:nvSpPr>
        <p:spPr>
          <a:xfrm>
            <a:off x="800288" y="3356992"/>
            <a:ext cx="792088" cy="864096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Meio-quadro 10"/>
          <p:cNvSpPr/>
          <p:nvPr/>
        </p:nvSpPr>
        <p:spPr>
          <a:xfrm rot="5400000" flipH="1">
            <a:off x="7920372" y="2456892"/>
            <a:ext cx="792088" cy="864096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77072"/>
            <a:ext cx="6629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io-quadro 5"/>
          <p:cNvSpPr/>
          <p:nvPr/>
        </p:nvSpPr>
        <p:spPr>
          <a:xfrm>
            <a:off x="810168" y="122832"/>
            <a:ext cx="792088" cy="864096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Meio-quadro 6"/>
          <p:cNvSpPr/>
          <p:nvPr/>
        </p:nvSpPr>
        <p:spPr>
          <a:xfrm rot="5400000" flipH="1">
            <a:off x="7920372" y="5769260"/>
            <a:ext cx="792088" cy="864096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332656"/>
            <a:ext cx="8676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	Ex. 04 – Complete as reações a seguir:</a:t>
            </a:r>
            <a:endParaRPr lang="pt-B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860032" y="5517232"/>
            <a:ext cx="23042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8867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2267744" y="1844824"/>
            <a:ext cx="5040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12976"/>
            <a:ext cx="49720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17"/>
          <p:cNvSpPr/>
          <p:nvPr/>
        </p:nvSpPr>
        <p:spPr>
          <a:xfrm>
            <a:off x="2195736" y="3429000"/>
            <a:ext cx="5040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io-quadro 5"/>
          <p:cNvSpPr/>
          <p:nvPr/>
        </p:nvSpPr>
        <p:spPr>
          <a:xfrm>
            <a:off x="810168" y="122832"/>
            <a:ext cx="792088" cy="864096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Meio-quadro 6"/>
          <p:cNvSpPr/>
          <p:nvPr/>
        </p:nvSpPr>
        <p:spPr>
          <a:xfrm rot="5400000" flipH="1">
            <a:off x="7920372" y="5769260"/>
            <a:ext cx="792088" cy="864096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332656"/>
            <a:ext cx="8676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	Ex. 05 – Proponha uma síntese plausível para os seguintes compostos:</a:t>
            </a:r>
            <a:endParaRPr lang="pt-B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860032" y="5517232"/>
            <a:ext cx="23042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59632" y="3212976"/>
            <a:ext cx="864096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2195736" y="3429000"/>
            <a:ext cx="5040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15789"/>
          <a:stretch>
            <a:fillRect/>
          </a:stretch>
        </p:blipFill>
        <p:spPr bwMode="auto">
          <a:xfrm>
            <a:off x="2339752" y="1052736"/>
            <a:ext cx="172226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80728"/>
            <a:ext cx="1012701" cy="110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420888"/>
            <a:ext cx="69818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io-quadro 5"/>
          <p:cNvSpPr/>
          <p:nvPr/>
        </p:nvSpPr>
        <p:spPr>
          <a:xfrm>
            <a:off x="810168" y="122832"/>
            <a:ext cx="792088" cy="864096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332656"/>
            <a:ext cx="8676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	Ex. 05 – Proponha uma síntese plausível para os seguintes compostos:</a:t>
            </a:r>
            <a:endParaRPr lang="pt-B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59632" y="3212976"/>
            <a:ext cx="864096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2195736" y="3429000"/>
            <a:ext cx="5040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15789"/>
          <a:stretch>
            <a:fillRect/>
          </a:stretch>
        </p:blipFill>
        <p:spPr bwMode="auto">
          <a:xfrm>
            <a:off x="1115616" y="1052736"/>
            <a:ext cx="172226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63864"/>
          <a:stretch>
            <a:fillRect/>
          </a:stretch>
        </p:blipFill>
        <p:spPr bwMode="auto">
          <a:xfrm>
            <a:off x="5721449" y="4365104"/>
            <a:ext cx="3422551" cy="20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980728"/>
            <a:ext cx="4118264" cy="138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r="34540"/>
          <a:stretch>
            <a:fillRect/>
          </a:stretch>
        </p:blipFill>
        <p:spPr bwMode="auto">
          <a:xfrm>
            <a:off x="899592" y="2899573"/>
            <a:ext cx="6084168" cy="196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Meio-quadro 6"/>
          <p:cNvSpPr/>
          <p:nvPr/>
        </p:nvSpPr>
        <p:spPr>
          <a:xfrm rot="5400000" flipH="1">
            <a:off x="7920372" y="5769260"/>
            <a:ext cx="792088" cy="864096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836712"/>
            <a:ext cx="2016224" cy="118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939784"/>
            <a:ext cx="1728192" cy="102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io-quadro 5"/>
          <p:cNvSpPr/>
          <p:nvPr/>
        </p:nvSpPr>
        <p:spPr>
          <a:xfrm>
            <a:off x="810168" y="122832"/>
            <a:ext cx="792088" cy="864096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332656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	Ex. 06 – Proponha uma síntese plausível a partir do benzeno para os seguintes 	compostos:</a:t>
            </a:r>
            <a:endParaRPr lang="pt-B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Meio-quadro 6"/>
          <p:cNvSpPr/>
          <p:nvPr/>
        </p:nvSpPr>
        <p:spPr>
          <a:xfrm rot="5400000" flipH="1">
            <a:off x="7920372" y="5769260"/>
            <a:ext cx="792088" cy="864096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87143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r="68761"/>
          <a:stretch>
            <a:fillRect/>
          </a:stretch>
        </p:blipFill>
        <p:spPr bwMode="auto">
          <a:xfrm>
            <a:off x="5292080" y="1138392"/>
            <a:ext cx="72008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 l="29032" t="10963" r="32258"/>
          <a:stretch>
            <a:fillRect/>
          </a:stretch>
        </p:blipFill>
        <p:spPr bwMode="auto">
          <a:xfrm>
            <a:off x="4283968" y="1210400"/>
            <a:ext cx="864096" cy="116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 r="40938" b="28848"/>
          <a:stretch>
            <a:fillRect/>
          </a:stretch>
        </p:blipFill>
        <p:spPr bwMode="auto">
          <a:xfrm>
            <a:off x="3419872" y="1138392"/>
            <a:ext cx="72008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124744"/>
            <a:ext cx="91500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1471136"/>
            <a:ext cx="7239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6144" y="1556791"/>
            <a:ext cx="738758" cy="65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 l="34363"/>
          <a:stretch>
            <a:fillRect/>
          </a:stretch>
        </p:blipFill>
        <p:spPr bwMode="auto">
          <a:xfrm>
            <a:off x="6084168" y="1138392"/>
            <a:ext cx="151296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upo 23"/>
          <p:cNvGrpSpPr/>
          <p:nvPr/>
        </p:nvGrpSpPr>
        <p:grpSpPr>
          <a:xfrm>
            <a:off x="827584" y="3356992"/>
            <a:ext cx="1141859" cy="1201067"/>
            <a:chOff x="827584" y="3356992"/>
            <a:chExt cx="1141859" cy="1201067"/>
          </a:xfrm>
        </p:grpSpPr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7584" y="3356992"/>
              <a:ext cx="1141859" cy="120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tângulo 21"/>
            <p:cNvSpPr/>
            <p:nvPr/>
          </p:nvSpPr>
          <p:spPr>
            <a:xfrm>
              <a:off x="1047376" y="3456296"/>
              <a:ext cx="504056" cy="216024"/>
            </a:xfrm>
            <a:prstGeom prst="rect">
              <a:avLst/>
            </a:prstGeom>
            <a:solidFill>
              <a:srgbClr val="FFC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OH</a:t>
              </a:r>
              <a:endPara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5932" y="3656062"/>
            <a:ext cx="7239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io-quadro 5"/>
          <p:cNvSpPr/>
          <p:nvPr/>
        </p:nvSpPr>
        <p:spPr>
          <a:xfrm>
            <a:off x="810168" y="122832"/>
            <a:ext cx="792088" cy="864096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332656"/>
            <a:ext cx="8676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	Ex. 07 – Discuta a </a:t>
            </a:r>
            <a:r>
              <a:rPr lang="pt-BR" sz="1600" b="1" dirty="0" err="1" smtClean="0">
                <a:solidFill>
                  <a:schemeClr val="tx2">
                    <a:lumMod val="75000"/>
                  </a:schemeClr>
                </a:solidFill>
              </a:rPr>
              <a:t>basicidade</a:t>
            </a:r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 dos compostos que seguem:</a:t>
            </a:r>
            <a:endParaRPr lang="pt-B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Meio-quadro 6"/>
          <p:cNvSpPr/>
          <p:nvPr/>
        </p:nvSpPr>
        <p:spPr>
          <a:xfrm rot="5400000" flipH="1">
            <a:off x="7920372" y="5769260"/>
            <a:ext cx="792088" cy="864096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1484784"/>
            <a:ext cx="7704856" cy="101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8072"/>
          </a:xfrm>
        </p:spPr>
        <p:txBody>
          <a:bodyPr>
            <a:normAutofit/>
          </a:bodyPr>
          <a:lstStyle/>
          <a:p>
            <a:pPr algn="l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	09 – Discussão do mecanismo. Comparando SEAr x </a:t>
            </a:r>
            <a:r>
              <a:rPr lang="pt-BR" sz="1600" b="1" dirty="0" err="1" smtClean="0">
                <a:solidFill>
                  <a:schemeClr val="tx2">
                    <a:lumMod val="75000"/>
                  </a:schemeClr>
                </a:solidFill>
              </a:rPr>
              <a:t>SNAr</a:t>
            </a:r>
            <a:endParaRPr lang="pt-B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1431379"/>
            <a:ext cx="841057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eio-quadro 3"/>
          <p:cNvSpPr/>
          <p:nvPr/>
        </p:nvSpPr>
        <p:spPr>
          <a:xfrm>
            <a:off x="810168" y="122832"/>
            <a:ext cx="792088" cy="864096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Meio-quadro 4"/>
          <p:cNvSpPr/>
          <p:nvPr/>
        </p:nvSpPr>
        <p:spPr>
          <a:xfrm rot="5400000" flipH="1">
            <a:off x="7920372" y="5769260"/>
            <a:ext cx="792088" cy="864096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848" y="1268760"/>
            <a:ext cx="4118264" cy="138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848" y="2891134"/>
            <a:ext cx="4230921" cy="14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690041"/>
            <a:ext cx="3035498" cy="131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586969"/>
            <a:ext cx="4142157" cy="143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611560" y="2780928"/>
            <a:ext cx="432048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11560" y="4509120"/>
            <a:ext cx="3312368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211960" y="4661520"/>
            <a:ext cx="4104456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0" y="188640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	10 – (a) Complete a reação a seguir com o reagente correto. (b) Proponha 	um mecanismo plausível para a reação em questão. </a:t>
            </a:r>
            <a:endParaRPr lang="pt-B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Meio-quadro 11"/>
          <p:cNvSpPr/>
          <p:nvPr/>
        </p:nvSpPr>
        <p:spPr>
          <a:xfrm>
            <a:off x="810168" y="122832"/>
            <a:ext cx="792088" cy="864096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Meio-quadro 12"/>
          <p:cNvSpPr/>
          <p:nvPr/>
        </p:nvSpPr>
        <p:spPr>
          <a:xfrm rot="5400000" flipH="1">
            <a:off x="7920372" y="5769260"/>
            <a:ext cx="792088" cy="864096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7684" y="1107328"/>
            <a:ext cx="54327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34250" t="26558" r="50000"/>
          <a:stretch>
            <a:fillRect/>
          </a:stretch>
        </p:blipFill>
        <p:spPr bwMode="auto">
          <a:xfrm>
            <a:off x="1043608" y="1124744"/>
            <a:ext cx="1440160" cy="179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eio-quadro 4"/>
          <p:cNvSpPr/>
          <p:nvPr/>
        </p:nvSpPr>
        <p:spPr>
          <a:xfrm>
            <a:off x="810168" y="122832"/>
            <a:ext cx="792088" cy="864096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Meio-quadro 5"/>
          <p:cNvSpPr/>
          <p:nvPr/>
        </p:nvSpPr>
        <p:spPr>
          <a:xfrm rot="5400000" flipH="1">
            <a:off x="7920372" y="5769260"/>
            <a:ext cx="792088" cy="864096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8676456" cy="648072"/>
          </a:xfrm>
        </p:spPr>
        <p:txBody>
          <a:bodyPr>
            <a:normAutofit/>
          </a:bodyPr>
          <a:lstStyle/>
          <a:p>
            <a:pPr algn="just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	11 – O composto 2-bromo-1,3-dimetilbenzeno é inerte nas condições de SNAr (qdo 	tratado com amideto de sódio em amônia líquida. Explique.</a:t>
            </a:r>
            <a:endParaRPr lang="pt-B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3284984"/>
            <a:ext cx="86764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Não  há nenhum hidrogênio (que possa ser removido como um próton) vicinal ao </a:t>
            </a:r>
            <a:r>
              <a:rPr kumimoji="0" lang="pt-B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aátomo</a:t>
            </a:r>
            <a:r>
              <a:rPr kumimoji="0" lang="pt-BR" sz="1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	de carbono que sustenta o átomo de bromo (que seria o grupo abandonador).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167248" y="1998720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684376" y="1155808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358936" y="1062616"/>
            <a:ext cx="476760" cy="42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876640" y="1940360"/>
            <a:ext cx="476760" cy="42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17000"/>
          <a:stretch>
            <a:fillRect/>
          </a:stretch>
        </p:blipFill>
        <p:spPr bwMode="auto">
          <a:xfrm>
            <a:off x="755576" y="1268760"/>
            <a:ext cx="7307535" cy="357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0" y="188640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	12 – Quantos produtos são obtidos quando o </a:t>
            </a:r>
            <a:r>
              <a:rPr lang="pt-BR" sz="1600" b="1" i="1" dirty="0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-clorotolueno reage com amideto de 	sódio em amônia líquida? Desenhe as estruturas de cada composto formado.</a:t>
            </a:r>
            <a:endParaRPr lang="pt-B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Meio-quadro 3"/>
          <p:cNvSpPr/>
          <p:nvPr/>
        </p:nvSpPr>
        <p:spPr>
          <a:xfrm>
            <a:off x="810168" y="122832"/>
            <a:ext cx="792088" cy="864096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Meio-quadro 4"/>
          <p:cNvSpPr/>
          <p:nvPr/>
        </p:nvSpPr>
        <p:spPr>
          <a:xfrm rot="5400000" flipH="1">
            <a:off x="7920372" y="5769260"/>
            <a:ext cx="792088" cy="864096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432" y="5076473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FF0000"/>
                </a:solidFill>
              </a:rPr>
              <a:t>	Dois isoméricos </a:t>
            </a:r>
            <a:r>
              <a:rPr lang="pt-BR" sz="1600" b="1" dirty="0" err="1" smtClean="0">
                <a:solidFill>
                  <a:srgbClr val="FF0000"/>
                </a:solidFill>
              </a:rPr>
              <a:t>arinos</a:t>
            </a:r>
            <a:r>
              <a:rPr lang="pt-BR" sz="1600" b="1" dirty="0" smtClean="0">
                <a:solidFill>
                  <a:srgbClr val="FF0000"/>
                </a:solidFill>
              </a:rPr>
              <a:t> resultarão, portanto, em três produtos de substituição a partir do 	</a:t>
            </a:r>
            <a:r>
              <a:rPr lang="pt-BR" sz="1600" b="1" i="1" dirty="0" err="1" smtClean="0">
                <a:solidFill>
                  <a:srgbClr val="FF0000"/>
                </a:solidFill>
              </a:rPr>
              <a:t>m</a:t>
            </a:r>
            <a:r>
              <a:rPr lang="pt-BR" sz="1600" b="1" dirty="0" err="1" smtClean="0">
                <a:solidFill>
                  <a:srgbClr val="FF0000"/>
                </a:solidFill>
              </a:rPr>
              <a:t>-clorotolueno</a:t>
            </a:r>
            <a:r>
              <a:rPr lang="pt-BR" sz="1600" b="1" dirty="0" smtClean="0">
                <a:solidFill>
                  <a:srgbClr val="FF0000"/>
                </a:solidFill>
              </a:rPr>
              <a:t>.</a:t>
            </a:r>
            <a:endParaRPr lang="pt-BR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04864"/>
            <a:ext cx="9144000" cy="446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548680"/>
            <a:ext cx="8153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44624"/>
            <a:ext cx="82105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263294"/>
            <a:ext cx="9144000" cy="45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44624"/>
            <a:ext cx="83153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930053"/>
            <a:ext cx="9081839" cy="322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44624"/>
            <a:ext cx="83153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388" y="1988840"/>
            <a:ext cx="88011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7</Words>
  <Application>Microsoft Office PowerPoint</Application>
  <PresentationFormat>Apresentação na tela (4:3)</PresentationFormat>
  <Paragraphs>16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Slide 1</vt:lpstr>
      <vt:lpstr> 09 – Discussão do mecanismo. Comparando SEAr x SNAr</vt:lpstr>
      <vt:lpstr>Slide 3</vt:lpstr>
      <vt:lpstr> 11 – O composto 2-bromo-1,3-dimetilbenzeno é inerte nas condições de SNAr (qdo  tratado com amideto de sódio em amônia líquida. Explique.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Guilherme L.C. Lage</dc:creator>
  <cp:lastModifiedBy>EAD</cp:lastModifiedBy>
  <cp:revision>11</cp:revision>
  <dcterms:created xsi:type="dcterms:W3CDTF">2012-04-16T03:41:18Z</dcterms:created>
  <dcterms:modified xsi:type="dcterms:W3CDTF">2018-06-04T23:50:12Z</dcterms:modified>
</cp:coreProperties>
</file>